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35" r:id="rId2"/>
    <p:sldMasterId id="2147483763" r:id="rId3"/>
    <p:sldMasterId id="2147483773" r:id="rId4"/>
  </p:sldMasterIdLst>
  <p:notesMasterIdLst>
    <p:notesMasterId r:id="rId21"/>
  </p:notesMasterIdLst>
  <p:handoutMasterIdLst>
    <p:handoutMasterId r:id="rId22"/>
  </p:handoutMasterIdLst>
  <p:sldIdLst>
    <p:sldId id="260" r:id="rId5"/>
    <p:sldId id="256" r:id="rId6"/>
    <p:sldId id="353" r:id="rId7"/>
    <p:sldId id="354" r:id="rId8"/>
    <p:sldId id="370" r:id="rId9"/>
    <p:sldId id="355" r:id="rId10"/>
    <p:sldId id="356" r:id="rId11"/>
    <p:sldId id="357" r:id="rId12"/>
    <p:sldId id="358" r:id="rId13"/>
    <p:sldId id="371" r:id="rId14"/>
    <p:sldId id="372" r:id="rId15"/>
    <p:sldId id="373" r:id="rId16"/>
    <p:sldId id="374" r:id="rId17"/>
    <p:sldId id="375" r:id="rId18"/>
    <p:sldId id="338" r:id="rId19"/>
    <p:sldId id="304" r:id="rId2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Helvetica" panose="020B0604020202020204" pitchFamily="34" charset="0"/>
      <p:regular r:id="rId33"/>
      <p:bold r:id="rId34"/>
      <p:italic r:id="rId35"/>
      <p:boldItalic r:id="rId36"/>
    </p:embeddedFont>
    <p:embeddedFont>
      <p:font typeface="Roboto Slab" panose="020B0604020202020204" charset="0"/>
      <p:regular r:id="rId37"/>
      <p:bold r:id="rId38"/>
    </p:embeddedFont>
    <p:embeddedFont>
      <p:font typeface="Source Sans Pro" panose="020B0503030403020204" pitchFamily="34" charset="0"/>
      <p:regular r:id="rId39"/>
      <p:bold r:id="rId40"/>
      <p:italic r:id="rId41"/>
      <p:boldItalic r:id="rId42"/>
    </p:embeddedFont>
    <p:embeddedFont>
      <p:font typeface="Tw Cen MT" panose="020B0602020104020603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  <a:srgbClr val="087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5F4529-C534-4C38-898F-C344DA972D82}">
  <a:tblStyle styleId="{AA5F4529-C534-4C38-898F-C344DA972D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4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87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7.fntdata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6.xml"/><Relationship Id="rId41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094988-ED97-4173-8B75-72D75F01B5D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8DABCB-05FA-4752-98C4-7D6BF80AFB82}">
      <dgm:prSet custT="1"/>
      <dgm:spPr/>
      <dgm:t>
        <a:bodyPr/>
        <a:lstStyle/>
        <a:p>
          <a:r>
            <a:rPr lang="en-US" sz="1400" b="0" dirty="0">
              <a:latin typeface="Times New Roman" panose="02020603050405020304" pitchFamily="18" charset="0"/>
              <a:cs typeface="Times New Roman" panose="02020603050405020304" pitchFamily="18" charset="0"/>
            </a:rPr>
            <a:t>  Poor SNR</a:t>
          </a:r>
        </a:p>
      </dgm:t>
    </dgm:pt>
    <dgm:pt modelId="{664168BE-8890-4618-B94D-5DA5B8BDBA9A}" type="parTrans" cxnId="{1A1C3C47-67A0-42E9-9E0B-7F375271BC38}">
      <dgm:prSet/>
      <dgm:spPr/>
      <dgm:t>
        <a:bodyPr/>
        <a:lstStyle/>
        <a:p>
          <a:endParaRPr lang="en-US"/>
        </a:p>
      </dgm:t>
    </dgm:pt>
    <dgm:pt modelId="{4B18D913-9269-4120-9C46-C30B8042E534}" type="sibTrans" cxnId="{1A1C3C47-67A0-42E9-9E0B-7F375271BC38}">
      <dgm:prSet/>
      <dgm:spPr/>
      <dgm:t>
        <a:bodyPr/>
        <a:lstStyle/>
        <a:p>
          <a:endParaRPr lang="en-US"/>
        </a:p>
      </dgm:t>
    </dgm:pt>
    <dgm:pt modelId="{216C309E-DE1A-46B1-BED0-FD199666C173}">
      <dgm:prSet custT="1"/>
      <dgm:spPr/>
      <dgm:t>
        <a:bodyPr/>
        <a:lstStyle/>
        <a:p>
          <a:r>
            <a:rPr lang="en-US" sz="1400" b="0" dirty="0">
              <a:latin typeface="Times New Roman" panose="02020603050405020304" pitchFamily="18" charset="0"/>
              <a:cs typeface="Times New Roman" panose="02020603050405020304" pitchFamily="18" charset="0"/>
            </a:rPr>
            <a:t>  Low spatial resolution (~5–10 mm)</a:t>
          </a:r>
        </a:p>
      </dgm:t>
    </dgm:pt>
    <dgm:pt modelId="{A5D18443-CBE1-46BD-8E6F-65CF70134E05}" type="parTrans" cxnId="{6EFBA0E9-5C5C-490B-A5DC-A731E749391D}">
      <dgm:prSet/>
      <dgm:spPr/>
      <dgm:t>
        <a:bodyPr/>
        <a:lstStyle/>
        <a:p>
          <a:endParaRPr lang="en-US"/>
        </a:p>
      </dgm:t>
    </dgm:pt>
    <dgm:pt modelId="{31570D10-EA5C-4F4C-A6B9-67D6DB418A70}" type="sibTrans" cxnId="{6EFBA0E9-5C5C-490B-A5DC-A731E749391D}">
      <dgm:prSet/>
      <dgm:spPr/>
      <dgm:t>
        <a:bodyPr/>
        <a:lstStyle/>
        <a:p>
          <a:endParaRPr lang="en-US"/>
        </a:p>
      </dgm:t>
    </dgm:pt>
    <dgm:pt modelId="{B3C2A997-A37C-4636-91BF-B8C2C60A2586}">
      <dgm:prSet custT="1"/>
      <dgm:spPr/>
      <dgm:t>
        <a:bodyPr/>
        <a:lstStyle/>
        <a:p>
          <a:r>
            <a:rPr lang="en-US" sz="1400" b="0" dirty="0">
              <a:latin typeface="Times New Roman" panose="02020603050405020304" pitchFamily="18" charset="0"/>
              <a:cs typeface="Times New Roman" panose="02020603050405020304" pitchFamily="18" charset="0"/>
            </a:rPr>
            <a:t>  Slow image acquisition</a:t>
          </a:r>
        </a:p>
      </dgm:t>
    </dgm:pt>
    <dgm:pt modelId="{4D383064-CEAD-4328-B898-9FE59CC45720}" type="parTrans" cxnId="{084416C7-0943-4215-B2A0-C66F827411DA}">
      <dgm:prSet/>
      <dgm:spPr/>
      <dgm:t>
        <a:bodyPr/>
        <a:lstStyle/>
        <a:p>
          <a:endParaRPr lang="en-US"/>
        </a:p>
      </dgm:t>
    </dgm:pt>
    <dgm:pt modelId="{65477A5B-4343-43A8-ADDE-D5C93A577133}" type="sibTrans" cxnId="{084416C7-0943-4215-B2A0-C66F827411DA}">
      <dgm:prSet/>
      <dgm:spPr/>
      <dgm:t>
        <a:bodyPr/>
        <a:lstStyle/>
        <a:p>
          <a:endParaRPr lang="en-US"/>
        </a:p>
      </dgm:t>
    </dgm:pt>
    <dgm:pt modelId="{70214A74-4230-438B-B2F4-5F890168B473}">
      <dgm:prSet custT="1"/>
      <dgm:spPr/>
      <dgm:t>
        <a:bodyPr/>
        <a:lstStyle/>
        <a:p>
          <a:r>
            <a:rPr lang="en-US" sz="1400" b="0" dirty="0">
              <a:latin typeface="Times New Roman" panose="02020603050405020304" pitchFamily="18" charset="0"/>
              <a:cs typeface="Times New Roman" panose="02020603050405020304" pitchFamily="18" charset="0"/>
            </a:rPr>
            <a:t>  Extremely high sensitivity </a:t>
          </a:r>
        </a:p>
      </dgm:t>
    </dgm:pt>
    <dgm:pt modelId="{B7DDEA6B-3387-436E-9994-77E1A8DE964F}" type="parTrans" cxnId="{A5A72BB2-39F6-4ED6-9683-4B0B2772A8D8}">
      <dgm:prSet/>
      <dgm:spPr/>
      <dgm:t>
        <a:bodyPr/>
        <a:lstStyle/>
        <a:p>
          <a:endParaRPr lang="en-US"/>
        </a:p>
      </dgm:t>
    </dgm:pt>
    <dgm:pt modelId="{87315CBE-0F75-44EF-A260-0F396128AA18}" type="sibTrans" cxnId="{A5A72BB2-39F6-4ED6-9683-4B0B2772A8D8}">
      <dgm:prSet/>
      <dgm:spPr/>
      <dgm:t>
        <a:bodyPr/>
        <a:lstStyle/>
        <a:p>
          <a:endParaRPr lang="en-US"/>
        </a:p>
      </dgm:t>
    </dgm:pt>
    <dgm:pt modelId="{36E2AE38-F704-4EEB-8218-28F1F05AD069}">
      <dgm:prSet custT="1"/>
      <dgm:spPr/>
      <dgm:t>
        <a:bodyPr/>
        <a:lstStyle/>
        <a:p>
          <a:r>
            <a:rPr lang="en-US" sz="1400" b="0" dirty="0">
              <a:latin typeface="Times New Roman" panose="02020603050405020304" pitchFamily="18" charset="0"/>
              <a:cs typeface="Times New Roman" panose="02020603050405020304" pitchFamily="18" charset="0"/>
            </a:rPr>
            <a:t>  Very high specificity (no natural radioactivity from the        </a:t>
          </a:r>
          <a:r>
            <a:rPr lang="en-US" sz="14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</a:t>
          </a:r>
          <a:r>
            <a:rPr lang="en-US" sz="1400" b="0" dirty="0">
              <a:latin typeface="Times New Roman" panose="02020603050405020304" pitchFamily="18" charset="0"/>
              <a:cs typeface="Times New Roman" panose="02020603050405020304" pitchFamily="18" charset="0"/>
            </a:rPr>
            <a:t>body)</a:t>
          </a:r>
        </a:p>
      </dgm:t>
    </dgm:pt>
    <dgm:pt modelId="{4FC3E284-969B-4F43-BDC9-9226AB4D0023}" type="parTrans" cxnId="{B31C36C4-9D19-4B2A-9AB0-561774F12BCD}">
      <dgm:prSet/>
      <dgm:spPr/>
      <dgm:t>
        <a:bodyPr/>
        <a:lstStyle/>
        <a:p>
          <a:endParaRPr lang="en-US"/>
        </a:p>
      </dgm:t>
    </dgm:pt>
    <dgm:pt modelId="{A5E5C96A-06B2-4077-AAD3-6982D820BFB5}" type="sibTrans" cxnId="{B31C36C4-9D19-4B2A-9AB0-561774F12BCD}">
      <dgm:prSet/>
      <dgm:spPr/>
      <dgm:t>
        <a:bodyPr/>
        <a:lstStyle/>
        <a:p>
          <a:endParaRPr lang="en-US"/>
        </a:p>
      </dgm:t>
    </dgm:pt>
    <dgm:pt modelId="{12DE19C0-E52B-4E8F-8649-75627F948CD6}">
      <dgm:prSet custT="1"/>
      <dgm:spPr/>
      <dgm:t>
        <a:bodyPr/>
        <a:lstStyle/>
        <a:p>
          <a:r>
            <a:rPr lang="en-US" sz="1400" b="0" dirty="0">
              <a:latin typeface="Times New Roman" panose="02020603050405020304" pitchFamily="18" charset="0"/>
              <a:cs typeface="Times New Roman" panose="02020603050405020304" pitchFamily="18" charset="0"/>
            </a:rPr>
            <a:t>Provide functional characteristics of the information     </a:t>
          </a:r>
          <a:r>
            <a:rPr lang="en-US" sz="1400" b="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</a:t>
          </a:r>
          <a:r>
            <a:rPr lang="en-US" sz="1400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content</a:t>
          </a:r>
          <a:r>
            <a:rPr lang="en-US" sz="1400" b="0" dirty="0">
              <a:latin typeface="Times New Roman" panose="02020603050405020304" pitchFamily="18" charset="0"/>
              <a:cs typeface="Times New Roman" panose="02020603050405020304" pitchFamily="18" charset="0"/>
            </a:rPr>
            <a:t> of the images</a:t>
          </a:r>
        </a:p>
      </dgm:t>
    </dgm:pt>
    <dgm:pt modelId="{4C362C46-2AA7-46ED-A057-0BB9C5527068}" type="parTrans" cxnId="{1DEF6B68-14FF-4B0B-B7C7-81F845DF66DA}">
      <dgm:prSet/>
      <dgm:spPr/>
      <dgm:t>
        <a:bodyPr/>
        <a:lstStyle/>
        <a:p>
          <a:endParaRPr lang="en-US"/>
        </a:p>
      </dgm:t>
    </dgm:pt>
    <dgm:pt modelId="{00019820-D552-4ABC-9E4F-330F6680FF72}" type="sibTrans" cxnId="{1DEF6B68-14FF-4B0B-B7C7-81F845DF66DA}">
      <dgm:prSet/>
      <dgm:spPr/>
      <dgm:t>
        <a:bodyPr/>
        <a:lstStyle/>
        <a:p>
          <a:endParaRPr lang="en-US"/>
        </a:p>
      </dgm:t>
    </dgm:pt>
    <dgm:pt modelId="{C2FFF5A3-F7FB-491B-86A3-FEBDCA194EDE}" type="pres">
      <dgm:prSet presAssocID="{5C094988-ED97-4173-8B75-72D75F01B5DB}" presName="vert0" presStyleCnt="0">
        <dgm:presLayoutVars>
          <dgm:dir/>
          <dgm:animOne val="branch"/>
          <dgm:animLvl val="lvl"/>
        </dgm:presLayoutVars>
      </dgm:prSet>
      <dgm:spPr/>
    </dgm:pt>
    <dgm:pt modelId="{CC7A589E-6E0B-43E0-A786-4701208F6F73}" type="pres">
      <dgm:prSet presAssocID="{648DABCB-05FA-4752-98C4-7D6BF80AFB82}" presName="thickLine" presStyleLbl="alignNode1" presStyleIdx="0" presStyleCnt="6"/>
      <dgm:spPr/>
    </dgm:pt>
    <dgm:pt modelId="{3ADED1BC-09C0-4924-99BE-D7A1EF441870}" type="pres">
      <dgm:prSet presAssocID="{648DABCB-05FA-4752-98C4-7D6BF80AFB82}" presName="horz1" presStyleCnt="0"/>
      <dgm:spPr/>
    </dgm:pt>
    <dgm:pt modelId="{50B71F3E-E1B6-4FFD-9E4B-5F9359C8E694}" type="pres">
      <dgm:prSet presAssocID="{648DABCB-05FA-4752-98C4-7D6BF80AFB82}" presName="tx1" presStyleLbl="revTx" presStyleIdx="0" presStyleCnt="6" custLinFactNeighborX="-14228" custLinFactNeighborY="11898"/>
      <dgm:spPr/>
    </dgm:pt>
    <dgm:pt modelId="{46D671D6-DB3B-40D6-BB4A-0DDB3C6F451F}" type="pres">
      <dgm:prSet presAssocID="{648DABCB-05FA-4752-98C4-7D6BF80AFB82}" presName="vert1" presStyleCnt="0"/>
      <dgm:spPr/>
    </dgm:pt>
    <dgm:pt modelId="{91BC0684-2DEE-4157-9C99-2DE4C3522A4B}" type="pres">
      <dgm:prSet presAssocID="{216C309E-DE1A-46B1-BED0-FD199666C173}" presName="thickLine" presStyleLbl="alignNode1" presStyleIdx="1" presStyleCnt="6"/>
      <dgm:spPr/>
    </dgm:pt>
    <dgm:pt modelId="{27FA6E3D-C7EC-479B-A8F9-8800DED50215}" type="pres">
      <dgm:prSet presAssocID="{216C309E-DE1A-46B1-BED0-FD199666C173}" presName="horz1" presStyleCnt="0"/>
      <dgm:spPr/>
    </dgm:pt>
    <dgm:pt modelId="{15600A26-6097-440E-8F5E-682451611796}" type="pres">
      <dgm:prSet presAssocID="{216C309E-DE1A-46B1-BED0-FD199666C173}" presName="tx1" presStyleLbl="revTx" presStyleIdx="1" presStyleCnt="6" custLinFactNeighborX="-14228" custLinFactNeighborY="11898"/>
      <dgm:spPr/>
    </dgm:pt>
    <dgm:pt modelId="{E2EE1312-ADBD-406D-89CE-7728EC5FF5DA}" type="pres">
      <dgm:prSet presAssocID="{216C309E-DE1A-46B1-BED0-FD199666C173}" presName="vert1" presStyleCnt="0"/>
      <dgm:spPr/>
    </dgm:pt>
    <dgm:pt modelId="{40D20D0B-DFB1-4793-8B6E-B8151ACB0007}" type="pres">
      <dgm:prSet presAssocID="{B3C2A997-A37C-4636-91BF-B8C2C60A2586}" presName="thickLine" presStyleLbl="alignNode1" presStyleIdx="2" presStyleCnt="6"/>
      <dgm:spPr/>
    </dgm:pt>
    <dgm:pt modelId="{BE804551-2486-4262-9D86-BC0FEBE16F33}" type="pres">
      <dgm:prSet presAssocID="{B3C2A997-A37C-4636-91BF-B8C2C60A2586}" presName="horz1" presStyleCnt="0"/>
      <dgm:spPr/>
    </dgm:pt>
    <dgm:pt modelId="{B998EEA3-EF74-436F-AED2-D3854603CE8B}" type="pres">
      <dgm:prSet presAssocID="{B3C2A997-A37C-4636-91BF-B8C2C60A2586}" presName="tx1" presStyleLbl="revTx" presStyleIdx="2" presStyleCnt="6"/>
      <dgm:spPr/>
    </dgm:pt>
    <dgm:pt modelId="{7EC96734-B696-4611-A7AD-13DE0465E961}" type="pres">
      <dgm:prSet presAssocID="{B3C2A997-A37C-4636-91BF-B8C2C60A2586}" presName="vert1" presStyleCnt="0"/>
      <dgm:spPr/>
    </dgm:pt>
    <dgm:pt modelId="{1322289E-C28D-4B83-B8CF-5397AA96109C}" type="pres">
      <dgm:prSet presAssocID="{70214A74-4230-438B-B2F4-5F890168B473}" presName="thickLine" presStyleLbl="alignNode1" presStyleIdx="3" presStyleCnt="6"/>
      <dgm:spPr/>
    </dgm:pt>
    <dgm:pt modelId="{FAFBD547-00C3-4C76-9584-D7D15C30B59D}" type="pres">
      <dgm:prSet presAssocID="{70214A74-4230-438B-B2F4-5F890168B473}" presName="horz1" presStyleCnt="0"/>
      <dgm:spPr/>
    </dgm:pt>
    <dgm:pt modelId="{DDE9A11B-819C-4B40-ABCD-C75A60B0799E}" type="pres">
      <dgm:prSet presAssocID="{70214A74-4230-438B-B2F4-5F890168B473}" presName="tx1" presStyleLbl="revTx" presStyleIdx="3" presStyleCnt="6"/>
      <dgm:spPr/>
    </dgm:pt>
    <dgm:pt modelId="{73333C8D-3A08-4C4C-9298-0C60879BB72D}" type="pres">
      <dgm:prSet presAssocID="{70214A74-4230-438B-B2F4-5F890168B473}" presName="vert1" presStyleCnt="0"/>
      <dgm:spPr/>
    </dgm:pt>
    <dgm:pt modelId="{3EA8475C-6013-495F-9F63-BF746FA9B744}" type="pres">
      <dgm:prSet presAssocID="{36E2AE38-F704-4EEB-8218-28F1F05AD069}" presName="thickLine" presStyleLbl="alignNode1" presStyleIdx="4" presStyleCnt="6"/>
      <dgm:spPr/>
    </dgm:pt>
    <dgm:pt modelId="{36A0E7FB-75D3-4912-8E43-6A08A779FB1A}" type="pres">
      <dgm:prSet presAssocID="{36E2AE38-F704-4EEB-8218-28F1F05AD069}" presName="horz1" presStyleCnt="0"/>
      <dgm:spPr/>
    </dgm:pt>
    <dgm:pt modelId="{BB50A2DB-E8B5-4674-BBF5-98BF7FBE0269}" type="pres">
      <dgm:prSet presAssocID="{36E2AE38-F704-4EEB-8218-28F1F05AD069}" presName="tx1" presStyleLbl="revTx" presStyleIdx="4" presStyleCnt="6"/>
      <dgm:spPr/>
    </dgm:pt>
    <dgm:pt modelId="{D84C260D-E105-4DBE-B400-8B758AFF1705}" type="pres">
      <dgm:prSet presAssocID="{36E2AE38-F704-4EEB-8218-28F1F05AD069}" presName="vert1" presStyleCnt="0"/>
      <dgm:spPr/>
    </dgm:pt>
    <dgm:pt modelId="{CFB0F744-5436-4DC6-BC7C-DC95FCEF2473}" type="pres">
      <dgm:prSet presAssocID="{12DE19C0-E52B-4E8F-8649-75627F948CD6}" presName="thickLine" presStyleLbl="alignNode1" presStyleIdx="5" presStyleCnt="6"/>
      <dgm:spPr/>
    </dgm:pt>
    <dgm:pt modelId="{BF3E8C29-53EC-4480-971A-3E21E7750750}" type="pres">
      <dgm:prSet presAssocID="{12DE19C0-E52B-4E8F-8649-75627F948CD6}" presName="horz1" presStyleCnt="0"/>
      <dgm:spPr/>
    </dgm:pt>
    <dgm:pt modelId="{3E4CEDD9-85CD-496C-804D-FCB1F89BBFE6}" type="pres">
      <dgm:prSet presAssocID="{12DE19C0-E52B-4E8F-8649-75627F948CD6}" presName="tx1" presStyleLbl="revTx" presStyleIdx="5" presStyleCnt="6"/>
      <dgm:spPr/>
    </dgm:pt>
    <dgm:pt modelId="{5D906E2E-50B5-4C0B-BDAC-0F60905A75E2}" type="pres">
      <dgm:prSet presAssocID="{12DE19C0-E52B-4E8F-8649-75627F948CD6}" presName="vert1" presStyleCnt="0"/>
      <dgm:spPr/>
    </dgm:pt>
  </dgm:ptLst>
  <dgm:cxnLst>
    <dgm:cxn modelId="{5614A832-954E-4642-932E-8A836D778682}" type="presOf" srcId="{216C309E-DE1A-46B1-BED0-FD199666C173}" destId="{15600A26-6097-440E-8F5E-682451611796}" srcOrd="0" destOrd="0" presId="urn:microsoft.com/office/officeart/2008/layout/LinedList"/>
    <dgm:cxn modelId="{1A1C3C47-67A0-42E9-9E0B-7F375271BC38}" srcId="{5C094988-ED97-4173-8B75-72D75F01B5DB}" destId="{648DABCB-05FA-4752-98C4-7D6BF80AFB82}" srcOrd="0" destOrd="0" parTransId="{664168BE-8890-4618-B94D-5DA5B8BDBA9A}" sibTransId="{4B18D913-9269-4120-9C46-C30B8042E534}"/>
    <dgm:cxn modelId="{1DEF6B68-14FF-4B0B-B7C7-81F845DF66DA}" srcId="{5C094988-ED97-4173-8B75-72D75F01B5DB}" destId="{12DE19C0-E52B-4E8F-8649-75627F948CD6}" srcOrd="5" destOrd="0" parTransId="{4C362C46-2AA7-46ED-A057-0BB9C5527068}" sibTransId="{00019820-D552-4ABC-9E4F-330F6680FF72}"/>
    <dgm:cxn modelId="{841ACF48-7C16-423F-9337-53A3D0810A4D}" type="presOf" srcId="{70214A74-4230-438B-B2F4-5F890168B473}" destId="{DDE9A11B-819C-4B40-ABCD-C75A60B0799E}" srcOrd="0" destOrd="0" presId="urn:microsoft.com/office/officeart/2008/layout/LinedList"/>
    <dgm:cxn modelId="{BD99668F-757E-4573-A8AD-10F1012FB5A7}" type="presOf" srcId="{12DE19C0-E52B-4E8F-8649-75627F948CD6}" destId="{3E4CEDD9-85CD-496C-804D-FCB1F89BBFE6}" srcOrd="0" destOrd="0" presId="urn:microsoft.com/office/officeart/2008/layout/LinedList"/>
    <dgm:cxn modelId="{33612D9B-CEB4-4ECD-9B6E-8760D68C3D8A}" type="presOf" srcId="{5C094988-ED97-4173-8B75-72D75F01B5DB}" destId="{C2FFF5A3-F7FB-491B-86A3-FEBDCA194EDE}" srcOrd="0" destOrd="0" presId="urn:microsoft.com/office/officeart/2008/layout/LinedList"/>
    <dgm:cxn modelId="{ED9454A0-992B-42F5-B439-2CC2BEBCA74A}" type="presOf" srcId="{B3C2A997-A37C-4636-91BF-B8C2C60A2586}" destId="{B998EEA3-EF74-436F-AED2-D3854603CE8B}" srcOrd="0" destOrd="0" presId="urn:microsoft.com/office/officeart/2008/layout/LinedList"/>
    <dgm:cxn modelId="{A5A72BB2-39F6-4ED6-9683-4B0B2772A8D8}" srcId="{5C094988-ED97-4173-8B75-72D75F01B5DB}" destId="{70214A74-4230-438B-B2F4-5F890168B473}" srcOrd="3" destOrd="0" parTransId="{B7DDEA6B-3387-436E-9994-77E1A8DE964F}" sibTransId="{87315CBE-0F75-44EF-A260-0F396128AA18}"/>
    <dgm:cxn modelId="{B31C36C4-9D19-4B2A-9AB0-561774F12BCD}" srcId="{5C094988-ED97-4173-8B75-72D75F01B5DB}" destId="{36E2AE38-F704-4EEB-8218-28F1F05AD069}" srcOrd="4" destOrd="0" parTransId="{4FC3E284-969B-4F43-BDC9-9226AB4D0023}" sibTransId="{A5E5C96A-06B2-4077-AAD3-6982D820BFB5}"/>
    <dgm:cxn modelId="{084416C7-0943-4215-B2A0-C66F827411DA}" srcId="{5C094988-ED97-4173-8B75-72D75F01B5DB}" destId="{B3C2A997-A37C-4636-91BF-B8C2C60A2586}" srcOrd="2" destOrd="0" parTransId="{4D383064-CEAD-4328-B898-9FE59CC45720}" sibTransId="{65477A5B-4343-43A8-ADDE-D5C93A577133}"/>
    <dgm:cxn modelId="{9A626AC8-E383-4803-B1EE-18C70F854470}" type="presOf" srcId="{36E2AE38-F704-4EEB-8218-28F1F05AD069}" destId="{BB50A2DB-E8B5-4674-BBF5-98BF7FBE0269}" srcOrd="0" destOrd="0" presId="urn:microsoft.com/office/officeart/2008/layout/LinedList"/>
    <dgm:cxn modelId="{6EFBA0E9-5C5C-490B-A5DC-A731E749391D}" srcId="{5C094988-ED97-4173-8B75-72D75F01B5DB}" destId="{216C309E-DE1A-46B1-BED0-FD199666C173}" srcOrd="1" destOrd="0" parTransId="{A5D18443-CBE1-46BD-8E6F-65CF70134E05}" sibTransId="{31570D10-EA5C-4F4C-A6B9-67D6DB418A70}"/>
    <dgm:cxn modelId="{608F2FF3-EE26-4B71-B8C3-14BE6C4B5CE7}" type="presOf" srcId="{648DABCB-05FA-4752-98C4-7D6BF80AFB82}" destId="{50B71F3E-E1B6-4FFD-9E4B-5F9359C8E694}" srcOrd="0" destOrd="0" presId="urn:microsoft.com/office/officeart/2008/layout/LinedList"/>
    <dgm:cxn modelId="{ACE4D3B5-425D-41B8-910B-6732B94A3AFF}" type="presParOf" srcId="{C2FFF5A3-F7FB-491B-86A3-FEBDCA194EDE}" destId="{CC7A589E-6E0B-43E0-A786-4701208F6F73}" srcOrd="0" destOrd="0" presId="urn:microsoft.com/office/officeart/2008/layout/LinedList"/>
    <dgm:cxn modelId="{74F948E8-EF7B-4BFC-B82A-18CC8FF83BE9}" type="presParOf" srcId="{C2FFF5A3-F7FB-491B-86A3-FEBDCA194EDE}" destId="{3ADED1BC-09C0-4924-99BE-D7A1EF441870}" srcOrd="1" destOrd="0" presId="urn:microsoft.com/office/officeart/2008/layout/LinedList"/>
    <dgm:cxn modelId="{FB0F5A7F-A9E1-41B0-A147-106D636B7427}" type="presParOf" srcId="{3ADED1BC-09C0-4924-99BE-D7A1EF441870}" destId="{50B71F3E-E1B6-4FFD-9E4B-5F9359C8E694}" srcOrd="0" destOrd="0" presId="urn:microsoft.com/office/officeart/2008/layout/LinedList"/>
    <dgm:cxn modelId="{F5255F84-82A3-4A35-BD50-6891CD5CF3B2}" type="presParOf" srcId="{3ADED1BC-09C0-4924-99BE-D7A1EF441870}" destId="{46D671D6-DB3B-40D6-BB4A-0DDB3C6F451F}" srcOrd="1" destOrd="0" presId="urn:microsoft.com/office/officeart/2008/layout/LinedList"/>
    <dgm:cxn modelId="{D0E249B0-F35A-418C-87B3-D63099A98D4F}" type="presParOf" srcId="{C2FFF5A3-F7FB-491B-86A3-FEBDCA194EDE}" destId="{91BC0684-2DEE-4157-9C99-2DE4C3522A4B}" srcOrd="2" destOrd="0" presId="urn:microsoft.com/office/officeart/2008/layout/LinedList"/>
    <dgm:cxn modelId="{77DEF342-B253-4333-A5FA-EAF47B83401E}" type="presParOf" srcId="{C2FFF5A3-F7FB-491B-86A3-FEBDCA194EDE}" destId="{27FA6E3D-C7EC-479B-A8F9-8800DED50215}" srcOrd="3" destOrd="0" presId="urn:microsoft.com/office/officeart/2008/layout/LinedList"/>
    <dgm:cxn modelId="{3ECD2E4A-97C3-4D6D-85A0-5625F2AB34A2}" type="presParOf" srcId="{27FA6E3D-C7EC-479B-A8F9-8800DED50215}" destId="{15600A26-6097-440E-8F5E-682451611796}" srcOrd="0" destOrd="0" presId="urn:microsoft.com/office/officeart/2008/layout/LinedList"/>
    <dgm:cxn modelId="{61858F41-C235-4D19-9FA3-0EDC9678D234}" type="presParOf" srcId="{27FA6E3D-C7EC-479B-A8F9-8800DED50215}" destId="{E2EE1312-ADBD-406D-89CE-7728EC5FF5DA}" srcOrd="1" destOrd="0" presId="urn:microsoft.com/office/officeart/2008/layout/LinedList"/>
    <dgm:cxn modelId="{DF18B567-B52E-454E-8AD9-EC51613C4550}" type="presParOf" srcId="{C2FFF5A3-F7FB-491B-86A3-FEBDCA194EDE}" destId="{40D20D0B-DFB1-4793-8B6E-B8151ACB0007}" srcOrd="4" destOrd="0" presId="urn:microsoft.com/office/officeart/2008/layout/LinedList"/>
    <dgm:cxn modelId="{83761B0B-6E26-410A-A23E-B22CE88CE9B3}" type="presParOf" srcId="{C2FFF5A3-F7FB-491B-86A3-FEBDCA194EDE}" destId="{BE804551-2486-4262-9D86-BC0FEBE16F33}" srcOrd="5" destOrd="0" presId="urn:microsoft.com/office/officeart/2008/layout/LinedList"/>
    <dgm:cxn modelId="{875ABF75-E5C2-497D-92D8-E88C346696DF}" type="presParOf" srcId="{BE804551-2486-4262-9D86-BC0FEBE16F33}" destId="{B998EEA3-EF74-436F-AED2-D3854603CE8B}" srcOrd="0" destOrd="0" presId="urn:microsoft.com/office/officeart/2008/layout/LinedList"/>
    <dgm:cxn modelId="{A004579C-066D-47D2-BE9F-ECE3AFC611FA}" type="presParOf" srcId="{BE804551-2486-4262-9D86-BC0FEBE16F33}" destId="{7EC96734-B696-4611-A7AD-13DE0465E961}" srcOrd="1" destOrd="0" presId="urn:microsoft.com/office/officeart/2008/layout/LinedList"/>
    <dgm:cxn modelId="{9809C760-3CE2-4112-AEEB-E00DFE072639}" type="presParOf" srcId="{C2FFF5A3-F7FB-491B-86A3-FEBDCA194EDE}" destId="{1322289E-C28D-4B83-B8CF-5397AA96109C}" srcOrd="6" destOrd="0" presId="urn:microsoft.com/office/officeart/2008/layout/LinedList"/>
    <dgm:cxn modelId="{206306F7-0FF0-42FA-99A0-33A76DCAAC54}" type="presParOf" srcId="{C2FFF5A3-F7FB-491B-86A3-FEBDCA194EDE}" destId="{FAFBD547-00C3-4C76-9584-D7D15C30B59D}" srcOrd="7" destOrd="0" presId="urn:microsoft.com/office/officeart/2008/layout/LinedList"/>
    <dgm:cxn modelId="{2579C71F-5AD1-46D2-B036-1B12B5524EA7}" type="presParOf" srcId="{FAFBD547-00C3-4C76-9584-D7D15C30B59D}" destId="{DDE9A11B-819C-4B40-ABCD-C75A60B0799E}" srcOrd="0" destOrd="0" presId="urn:microsoft.com/office/officeart/2008/layout/LinedList"/>
    <dgm:cxn modelId="{6A9B887F-643B-4CFE-A064-B4FBF597B061}" type="presParOf" srcId="{FAFBD547-00C3-4C76-9584-D7D15C30B59D}" destId="{73333C8D-3A08-4C4C-9298-0C60879BB72D}" srcOrd="1" destOrd="0" presId="urn:microsoft.com/office/officeart/2008/layout/LinedList"/>
    <dgm:cxn modelId="{E992D8FB-B2BA-403B-BD8A-28CD8AC9EA8A}" type="presParOf" srcId="{C2FFF5A3-F7FB-491B-86A3-FEBDCA194EDE}" destId="{3EA8475C-6013-495F-9F63-BF746FA9B744}" srcOrd="8" destOrd="0" presId="urn:microsoft.com/office/officeart/2008/layout/LinedList"/>
    <dgm:cxn modelId="{215803CD-89C7-4AF1-AA29-3B74305DD364}" type="presParOf" srcId="{C2FFF5A3-F7FB-491B-86A3-FEBDCA194EDE}" destId="{36A0E7FB-75D3-4912-8E43-6A08A779FB1A}" srcOrd="9" destOrd="0" presId="urn:microsoft.com/office/officeart/2008/layout/LinedList"/>
    <dgm:cxn modelId="{860D4F7C-C1E2-4914-88EE-32732530EB57}" type="presParOf" srcId="{36A0E7FB-75D3-4912-8E43-6A08A779FB1A}" destId="{BB50A2DB-E8B5-4674-BBF5-98BF7FBE0269}" srcOrd="0" destOrd="0" presId="urn:microsoft.com/office/officeart/2008/layout/LinedList"/>
    <dgm:cxn modelId="{F5EABB08-29A8-47CF-9282-156BBB14E123}" type="presParOf" srcId="{36A0E7FB-75D3-4912-8E43-6A08A779FB1A}" destId="{D84C260D-E105-4DBE-B400-8B758AFF1705}" srcOrd="1" destOrd="0" presId="urn:microsoft.com/office/officeart/2008/layout/LinedList"/>
    <dgm:cxn modelId="{A5CA0151-6184-4DCC-8290-977BEDD4D6E2}" type="presParOf" srcId="{C2FFF5A3-F7FB-491B-86A3-FEBDCA194EDE}" destId="{CFB0F744-5436-4DC6-BC7C-DC95FCEF2473}" srcOrd="10" destOrd="0" presId="urn:microsoft.com/office/officeart/2008/layout/LinedList"/>
    <dgm:cxn modelId="{E089D314-34E1-4506-AF6F-FA540F0223B7}" type="presParOf" srcId="{C2FFF5A3-F7FB-491B-86A3-FEBDCA194EDE}" destId="{BF3E8C29-53EC-4480-971A-3E21E7750750}" srcOrd="11" destOrd="0" presId="urn:microsoft.com/office/officeart/2008/layout/LinedList"/>
    <dgm:cxn modelId="{DF158575-5A7B-4361-A215-853965AC36EE}" type="presParOf" srcId="{BF3E8C29-53EC-4480-971A-3E21E7750750}" destId="{3E4CEDD9-85CD-496C-804D-FCB1F89BBFE6}" srcOrd="0" destOrd="0" presId="urn:microsoft.com/office/officeart/2008/layout/LinedList"/>
    <dgm:cxn modelId="{A9B7E108-1FF3-4666-80EC-C91398DA7092}" type="presParOf" srcId="{BF3E8C29-53EC-4480-971A-3E21E7750750}" destId="{5D906E2E-50B5-4C0B-BDAC-0F60905A75E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7A589E-6E0B-43E0-A786-4701208F6F73}">
      <dsp:nvSpPr>
        <dsp:cNvPr id="0" name=""/>
        <dsp:cNvSpPr/>
      </dsp:nvSpPr>
      <dsp:spPr>
        <a:xfrm>
          <a:off x="0" y="1433"/>
          <a:ext cx="42710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B71F3E-E1B6-4FFD-9E4B-5F9359C8E694}">
      <dsp:nvSpPr>
        <dsp:cNvPr id="0" name=""/>
        <dsp:cNvSpPr/>
      </dsp:nvSpPr>
      <dsp:spPr>
        <a:xfrm>
          <a:off x="0" y="59577"/>
          <a:ext cx="4271059" cy="48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Poor SNR</a:t>
          </a:r>
        </a:p>
      </dsp:txBody>
      <dsp:txXfrm>
        <a:off x="0" y="59577"/>
        <a:ext cx="4271059" cy="488687"/>
      </dsp:txXfrm>
    </dsp:sp>
    <dsp:sp modelId="{91BC0684-2DEE-4157-9C99-2DE4C3522A4B}">
      <dsp:nvSpPr>
        <dsp:cNvPr id="0" name=""/>
        <dsp:cNvSpPr/>
      </dsp:nvSpPr>
      <dsp:spPr>
        <a:xfrm>
          <a:off x="0" y="490120"/>
          <a:ext cx="42710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600A26-6097-440E-8F5E-682451611796}">
      <dsp:nvSpPr>
        <dsp:cNvPr id="0" name=""/>
        <dsp:cNvSpPr/>
      </dsp:nvSpPr>
      <dsp:spPr>
        <a:xfrm>
          <a:off x="0" y="548264"/>
          <a:ext cx="4271059" cy="48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Low spatial resolution (~5–10 mm)</a:t>
          </a:r>
        </a:p>
      </dsp:txBody>
      <dsp:txXfrm>
        <a:off x="0" y="548264"/>
        <a:ext cx="4271059" cy="488687"/>
      </dsp:txXfrm>
    </dsp:sp>
    <dsp:sp modelId="{40D20D0B-DFB1-4793-8B6E-B8151ACB0007}">
      <dsp:nvSpPr>
        <dsp:cNvPr id="0" name=""/>
        <dsp:cNvSpPr/>
      </dsp:nvSpPr>
      <dsp:spPr>
        <a:xfrm>
          <a:off x="0" y="978808"/>
          <a:ext cx="42710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8EEA3-EF74-436F-AED2-D3854603CE8B}">
      <dsp:nvSpPr>
        <dsp:cNvPr id="0" name=""/>
        <dsp:cNvSpPr/>
      </dsp:nvSpPr>
      <dsp:spPr>
        <a:xfrm>
          <a:off x="0" y="978808"/>
          <a:ext cx="4271059" cy="48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Slow image acquisition</a:t>
          </a:r>
        </a:p>
      </dsp:txBody>
      <dsp:txXfrm>
        <a:off x="0" y="978808"/>
        <a:ext cx="4271059" cy="488687"/>
      </dsp:txXfrm>
    </dsp:sp>
    <dsp:sp modelId="{1322289E-C28D-4B83-B8CF-5397AA96109C}">
      <dsp:nvSpPr>
        <dsp:cNvPr id="0" name=""/>
        <dsp:cNvSpPr/>
      </dsp:nvSpPr>
      <dsp:spPr>
        <a:xfrm>
          <a:off x="0" y="1467496"/>
          <a:ext cx="42710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9A11B-819C-4B40-ABCD-C75A60B0799E}">
      <dsp:nvSpPr>
        <dsp:cNvPr id="0" name=""/>
        <dsp:cNvSpPr/>
      </dsp:nvSpPr>
      <dsp:spPr>
        <a:xfrm>
          <a:off x="0" y="1467496"/>
          <a:ext cx="4271059" cy="48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Extremely high sensitivity </a:t>
          </a:r>
        </a:p>
      </dsp:txBody>
      <dsp:txXfrm>
        <a:off x="0" y="1467496"/>
        <a:ext cx="4271059" cy="488687"/>
      </dsp:txXfrm>
    </dsp:sp>
    <dsp:sp modelId="{3EA8475C-6013-495F-9F63-BF746FA9B744}">
      <dsp:nvSpPr>
        <dsp:cNvPr id="0" name=""/>
        <dsp:cNvSpPr/>
      </dsp:nvSpPr>
      <dsp:spPr>
        <a:xfrm>
          <a:off x="0" y="1956183"/>
          <a:ext cx="42710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50A2DB-E8B5-4674-BBF5-98BF7FBE0269}">
      <dsp:nvSpPr>
        <dsp:cNvPr id="0" name=""/>
        <dsp:cNvSpPr/>
      </dsp:nvSpPr>
      <dsp:spPr>
        <a:xfrm>
          <a:off x="0" y="1956183"/>
          <a:ext cx="4271059" cy="48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Very high specificity (no natural radioactivity from the        </a:t>
          </a:r>
          <a:r>
            <a:rPr lang="en-US" sz="1400" b="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</a:t>
          </a:r>
          <a:r>
            <a:rPr lang="en-US" sz="14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body)</a:t>
          </a:r>
        </a:p>
      </dsp:txBody>
      <dsp:txXfrm>
        <a:off x="0" y="1956183"/>
        <a:ext cx="4271059" cy="488687"/>
      </dsp:txXfrm>
    </dsp:sp>
    <dsp:sp modelId="{CFB0F744-5436-4DC6-BC7C-DC95FCEF2473}">
      <dsp:nvSpPr>
        <dsp:cNvPr id="0" name=""/>
        <dsp:cNvSpPr/>
      </dsp:nvSpPr>
      <dsp:spPr>
        <a:xfrm>
          <a:off x="0" y="2444871"/>
          <a:ext cx="427105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CEDD9-85CD-496C-804D-FCB1F89BBFE6}">
      <dsp:nvSpPr>
        <dsp:cNvPr id="0" name=""/>
        <dsp:cNvSpPr/>
      </dsp:nvSpPr>
      <dsp:spPr>
        <a:xfrm>
          <a:off x="0" y="2444871"/>
          <a:ext cx="4271059" cy="488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Provide functional characteristics of the information     </a:t>
          </a:r>
          <a:r>
            <a:rPr lang="en-US" sz="1400" b="0" kern="1200" dirty="0" err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</a:t>
          </a:r>
          <a:r>
            <a:rPr lang="en-US" sz="14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content</a:t>
          </a:r>
          <a:r>
            <a:rPr lang="en-US" sz="14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of the images</a:t>
          </a:r>
        </a:p>
      </dsp:txBody>
      <dsp:txXfrm>
        <a:off x="0" y="2444871"/>
        <a:ext cx="4271059" cy="488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FC8AF-6353-4375-8481-A779F15DF251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2DC47-512E-44A2-A727-40ACEC9D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63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1656707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IEEE CUSB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nip Single Corner Rectangle 27"/>
          <p:cNvSpPr/>
          <p:nvPr/>
        </p:nvSpPr>
        <p:spPr>
          <a:xfrm rot="10800000" flipH="1" flipV="1">
            <a:off x="3443639" y="2275912"/>
            <a:ext cx="4371474" cy="1636295"/>
          </a:xfrm>
          <a:prstGeom prst="snip1Rect">
            <a:avLst/>
          </a:prstGeom>
          <a:solidFill>
            <a:srgbClr val="0875BC"/>
          </a:solidFill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endParaRPr lang="en-US" b="1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7416799" y="319317"/>
            <a:ext cx="137885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0" y="4835723"/>
            <a:ext cx="1463862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Fight To Reach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87" y="1224366"/>
            <a:ext cx="1937005" cy="269476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43638" y="2289175"/>
            <a:ext cx="4371475" cy="1630363"/>
          </a:xfrm>
        </p:spPr>
        <p:txBody>
          <a:bodyPr anchor="ctr" anchorCtr="1"/>
          <a:lstStyle>
            <a:lvl1pPr marL="38100" indent="0" algn="l">
              <a:buNone/>
              <a:defRPr sz="1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b="1" dirty="0"/>
              <a:t>Enter Session Details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433831" y="339456"/>
            <a:ext cx="1361825" cy="272257"/>
          </a:xfrm>
        </p:spPr>
        <p:txBody>
          <a:bodyPr anchor="ctr" anchorCtr="1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rgbClr val="0875BC"/>
                </a:solidFill>
                <a:latin typeface="+mn-lt"/>
              </a:defRPr>
            </a:lvl1pPr>
          </a:lstStyle>
          <a:p>
            <a:pPr lvl="0"/>
            <a:r>
              <a:rPr lang="en-US" b="0" dirty="0">
                <a:latin typeface="+mn-lt"/>
              </a:rPr>
              <a:t>Month – Year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51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9934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ce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Google Shape;117;p18"/>
          <p:cNvSpPr/>
          <p:nvPr userDrawn="1"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120;p18"/>
          <p:cNvCxnSpPr/>
          <p:nvPr userDrawn="1"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21;p18"/>
          <p:cNvCxnSpPr/>
          <p:nvPr userDrawn="1"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22;p18"/>
          <p:cNvCxnSpPr>
            <a:endCxn id="5" idx="6"/>
          </p:cNvCxnSpPr>
          <p:nvPr userDrawn="1"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23;p18"/>
          <p:cNvSpPr/>
          <p:nvPr userDrawn="1"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29650" y="1085875"/>
            <a:ext cx="4908300" cy="77847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 baseline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defRPr>
            </a:lvl1pPr>
          </a:lstStyle>
          <a:p>
            <a:pPr lvl="0"/>
            <a:r>
              <a:rPr lang="en-US" dirty="0"/>
              <a:t>Big Concept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29650" y="2000838"/>
            <a:ext cx="4908300" cy="2158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Enter Details here</a:t>
            </a:r>
            <a:br>
              <a:rPr lang="en-US" dirty="0"/>
            </a:br>
            <a:r>
              <a:rPr lang="en-US" dirty="0"/>
              <a:t>This slide can be used for big concepts or explaining Abbreviations.</a:t>
            </a:r>
          </a:p>
          <a:p>
            <a:pPr lvl="0"/>
            <a:r>
              <a:rPr lang="en-US" dirty="0"/>
              <a:t>Make sure to insert a suitable symbol, You can Choose from the slide in the main template.</a:t>
            </a:r>
          </a:p>
        </p:txBody>
      </p:sp>
      <p:sp>
        <p:nvSpPr>
          <p:cNvPr id="897" name="Text Placeholder 896"/>
          <p:cNvSpPr>
            <a:spLocks noGrp="1"/>
          </p:cNvSpPr>
          <p:nvPr>
            <p:ph type="body" sz="quarter" idx="14" hasCustomPrompt="1"/>
          </p:nvPr>
        </p:nvSpPr>
        <p:spPr>
          <a:xfrm>
            <a:off x="6030409" y="1475114"/>
            <a:ext cx="1421199" cy="8003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rgbClr val="0091EA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Delete this box and Insert your symbol here.</a:t>
            </a:r>
          </a:p>
        </p:txBody>
      </p:sp>
    </p:spTree>
    <p:extLst>
      <p:ext uri="{BB962C8B-B14F-4D97-AF65-F5344CB8AC3E}">
        <p14:creationId xmlns:p14="http://schemas.microsoft.com/office/powerpoint/2010/main" val="2257602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8433-7D0D-495F-BC7A-9BA6511A7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AD37D1-5579-422C-B4A6-DAC7CDF8B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1526A-174B-4531-842B-06D6DF43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097FA-8FE1-4937-AB45-77E2684A0D79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6777E-6E65-4610-95E8-6C333B12D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496EC-F02B-45B9-ADDE-30724343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69357-6B6E-4352-88F4-31F9A05B5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88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EEE CUSB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ChangeArrowheads="1"/>
          </p:cNvSpPr>
          <p:nvPr userDrawn="1"/>
        </p:nvSpPr>
        <p:spPr bwMode="auto">
          <a:xfrm>
            <a:off x="0" y="0"/>
            <a:ext cx="9144000" cy="1148156"/>
          </a:xfrm>
          <a:custGeom>
            <a:avLst/>
            <a:gdLst>
              <a:gd name="T0" fmla="*/ 11520 w 11520"/>
              <a:gd name="T1" fmla="*/ 0 h 2320"/>
              <a:gd name="T2" fmla="*/ 0 w 11520"/>
              <a:gd name="T3" fmla="*/ 0 h 2320"/>
              <a:gd name="T4" fmla="*/ 0 w 11520"/>
              <a:gd name="T5" fmla="*/ 1508 h 2320"/>
              <a:gd name="T6" fmla="*/ 10697 w 11520"/>
              <a:gd name="T7" fmla="*/ 1508 h 2320"/>
              <a:gd name="T8" fmla="*/ 11520 w 11520"/>
              <a:gd name="T9" fmla="*/ 2324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2320">
                <a:moveTo>
                  <a:pt x="11520" y="0"/>
                </a:moveTo>
                <a:lnTo>
                  <a:pt x="0" y="0"/>
                </a:lnTo>
                <a:lnTo>
                  <a:pt x="0" y="1508"/>
                </a:lnTo>
                <a:lnTo>
                  <a:pt x="10697" y="1508"/>
                </a:lnTo>
                <a:lnTo>
                  <a:pt x="11520" y="2324"/>
                </a:lnTo>
                <a:close/>
              </a:path>
            </a:pathLst>
          </a:custGeom>
          <a:solidFill>
            <a:srgbClr val="0079B1"/>
          </a:solidFill>
          <a:ln w="12700">
            <a:solidFill>
              <a:srgbClr val="0079B1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07000"/>
              </a:lnSpc>
            </a:pP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8811491" y="4920261"/>
            <a:ext cx="332509" cy="223239"/>
          </a:xfrm>
          <a:solidFill>
            <a:srgbClr val="0875BC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343759" y="996903"/>
            <a:ext cx="8379221" cy="392276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0875BC"/>
              </a:buClr>
              <a:buFont typeface="Wingdings" panose="05000000000000000000" pitchFamily="2" charset="2"/>
              <a:buChar char="Ø"/>
              <a:defRPr baseline="0"/>
            </a:lvl1pPr>
          </a:lstStyle>
          <a:p>
            <a:pPr lvl="0"/>
            <a:r>
              <a:rPr lang="en-US" dirty="0"/>
              <a:t> Enter your text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8453438" cy="747713"/>
          </a:xfrm>
          <a:prstGeom prst="rect">
            <a:avLst/>
          </a:prstGeom>
        </p:spPr>
        <p:txBody>
          <a:bodyPr anchor="ctr"/>
          <a:lstStyle>
            <a:lvl1pPr marL="108000" indent="0">
              <a:buNone/>
              <a:defRPr sz="2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746766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EEE CUSB Split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28922" y="1051905"/>
            <a:ext cx="4078617" cy="3803174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0875BC"/>
              </a:buClr>
              <a:buFont typeface="Wingdings" panose="05000000000000000000" pitchFamily="2" charset="2"/>
              <a:buChar char="Ø"/>
              <a:defRPr sz="2000" baseline="0"/>
            </a:lvl1pPr>
          </a:lstStyle>
          <a:p>
            <a:pPr lvl="0"/>
            <a:r>
              <a:rPr lang="en-US" dirty="0"/>
              <a:t> Enter Your Text here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625607" y="1064376"/>
            <a:ext cx="4099384" cy="3803174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0875BC"/>
              </a:buClr>
              <a:buFont typeface="Wingdings" panose="05000000000000000000" pitchFamily="2" charset="2"/>
              <a:buChar char="Ø"/>
              <a:defRPr sz="2000" baseline="0"/>
            </a:lvl1pPr>
          </a:lstStyle>
          <a:p>
            <a:pPr lvl="0"/>
            <a:r>
              <a:rPr lang="en-US" dirty="0"/>
              <a:t> Enter Your Text here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0" y="0"/>
            <a:ext cx="8453438" cy="747713"/>
          </a:xfrm>
          <a:prstGeom prst="rect">
            <a:avLst/>
          </a:prstGeom>
        </p:spPr>
        <p:txBody>
          <a:bodyPr anchor="ctr"/>
          <a:lstStyle>
            <a:lvl1pPr marL="108000" indent="0">
              <a:spcBef>
                <a:spcPts val="0"/>
              </a:spcBef>
              <a:buNone/>
              <a:defRPr sz="2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847047142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EEE CUSB - Concep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" name="Google Shape;280;p30"/>
          <p:cNvSpPr txBox="1">
            <a:spLocks noGrp="1"/>
          </p:cNvSpPr>
          <p:nvPr>
            <p:ph type="body" idx="4294967295"/>
          </p:nvPr>
        </p:nvSpPr>
        <p:spPr>
          <a:xfrm>
            <a:off x="746680" y="133912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7" name="Google Shape;281;p30"/>
          <p:cNvSpPr txBox="1">
            <a:spLocks noGrp="1"/>
          </p:cNvSpPr>
          <p:nvPr>
            <p:ph type="body" idx="4294967295"/>
          </p:nvPr>
        </p:nvSpPr>
        <p:spPr>
          <a:xfrm>
            <a:off x="3290519" y="133912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" name="Google Shape;282;p30"/>
          <p:cNvSpPr txBox="1">
            <a:spLocks noGrp="1"/>
          </p:cNvSpPr>
          <p:nvPr>
            <p:ph type="body" idx="4294967295"/>
          </p:nvPr>
        </p:nvSpPr>
        <p:spPr>
          <a:xfrm>
            <a:off x="5834357" y="133912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" name="Google Shape;283;p30"/>
          <p:cNvSpPr txBox="1">
            <a:spLocks noGrp="1"/>
          </p:cNvSpPr>
          <p:nvPr>
            <p:ph type="body" idx="4294967295"/>
          </p:nvPr>
        </p:nvSpPr>
        <p:spPr>
          <a:xfrm>
            <a:off x="746680" y="299647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0" name="Google Shape;284;p30"/>
          <p:cNvSpPr txBox="1">
            <a:spLocks noGrp="1"/>
          </p:cNvSpPr>
          <p:nvPr>
            <p:ph type="body" idx="4294967295"/>
          </p:nvPr>
        </p:nvSpPr>
        <p:spPr>
          <a:xfrm>
            <a:off x="3290519" y="299647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1" name="Google Shape;285;p30"/>
          <p:cNvSpPr txBox="1">
            <a:spLocks noGrp="1"/>
          </p:cNvSpPr>
          <p:nvPr>
            <p:ph type="body" idx="4294967295"/>
          </p:nvPr>
        </p:nvSpPr>
        <p:spPr>
          <a:xfrm>
            <a:off x="5834357" y="299647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grpSp>
        <p:nvGrpSpPr>
          <p:cNvPr id="12" name="Google Shape;286;p30"/>
          <p:cNvGrpSpPr/>
          <p:nvPr userDrawn="1"/>
        </p:nvGrpSpPr>
        <p:grpSpPr>
          <a:xfrm>
            <a:off x="828127" y="1144062"/>
            <a:ext cx="251128" cy="244895"/>
            <a:chOff x="616425" y="2329600"/>
            <a:chExt cx="361700" cy="388475"/>
          </a:xfrm>
        </p:grpSpPr>
        <p:sp>
          <p:nvSpPr>
            <p:cNvPr id="13" name="Google Shape;287;p3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4" name="Google Shape;288;p3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5" name="Google Shape;289;p3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6" name="Google Shape;290;p3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7" name="Google Shape;291;p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8" name="Google Shape;292;p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9" name="Google Shape;293;p3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0" name="Google Shape;294;p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1" name="Google Shape;295;p30"/>
          <p:cNvGrpSpPr/>
          <p:nvPr userDrawn="1"/>
        </p:nvGrpSpPr>
        <p:grpSpPr>
          <a:xfrm>
            <a:off x="5949042" y="2794546"/>
            <a:ext cx="359352" cy="242594"/>
            <a:chOff x="5247525" y="3007275"/>
            <a:chExt cx="517575" cy="384825"/>
          </a:xfrm>
        </p:grpSpPr>
        <p:sp>
          <p:nvSpPr>
            <p:cNvPr id="22" name="Google Shape;296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3" name="Google Shape;297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4" name="Google Shape;298;p30"/>
          <p:cNvGrpSpPr/>
          <p:nvPr userDrawn="1"/>
        </p:nvGrpSpPr>
        <p:grpSpPr>
          <a:xfrm>
            <a:off x="864715" y="2787418"/>
            <a:ext cx="178400" cy="256809"/>
            <a:chOff x="6718575" y="2318625"/>
            <a:chExt cx="256950" cy="407375"/>
          </a:xfrm>
        </p:grpSpPr>
        <p:sp>
          <p:nvSpPr>
            <p:cNvPr id="25" name="Google Shape;299;p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6" name="Google Shape;300;p3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7" name="Google Shape;301;p3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" name="Google Shape;302;p3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" name="Google Shape;303;p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" name="Google Shape;304;p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" name="Google Shape;305;p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" name="Google Shape;306;p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3" name="Google Shape;307;p30"/>
          <p:cNvGrpSpPr/>
          <p:nvPr userDrawn="1"/>
        </p:nvGrpSpPr>
        <p:grpSpPr>
          <a:xfrm>
            <a:off x="3403712" y="2753129"/>
            <a:ext cx="373724" cy="325507"/>
            <a:chOff x="5233525" y="4954450"/>
            <a:chExt cx="538275" cy="516350"/>
          </a:xfrm>
        </p:grpSpPr>
        <p:sp>
          <p:nvSpPr>
            <p:cNvPr id="34" name="Google Shape;308;p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5" name="Google Shape;309;p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6" name="Google Shape;310;p3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7" name="Google Shape;311;p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8" name="Google Shape;312;p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9" name="Google Shape;313;p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0" name="Google Shape;314;p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1" name="Google Shape;315;p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2" name="Google Shape;316;p3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3" name="Google Shape;317;p3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4" name="Google Shape;318;p3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45" name="Google Shape;319;p30"/>
          <p:cNvGrpSpPr/>
          <p:nvPr userDrawn="1"/>
        </p:nvGrpSpPr>
        <p:grpSpPr>
          <a:xfrm>
            <a:off x="3442209" y="1144054"/>
            <a:ext cx="296779" cy="282530"/>
            <a:chOff x="5961125" y="1623900"/>
            <a:chExt cx="427450" cy="448175"/>
          </a:xfrm>
        </p:grpSpPr>
        <p:sp>
          <p:nvSpPr>
            <p:cNvPr id="46" name="Google Shape;320;p3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7" name="Google Shape;321;p3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8" name="Google Shape;322;p3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9" name="Google Shape;323;p3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50" name="Google Shape;324;p3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51" name="Google Shape;325;p3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52" name="Google Shape;326;p3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53" name="Google Shape;327;p30"/>
          <p:cNvGrpSpPr/>
          <p:nvPr userDrawn="1"/>
        </p:nvGrpSpPr>
        <p:grpSpPr>
          <a:xfrm>
            <a:off x="5998782" y="1163265"/>
            <a:ext cx="285791" cy="244138"/>
            <a:chOff x="5972700" y="2330200"/>
            <a:chExt cx="411625" cy="387275"/>
          </a:xfrm>
        </p:grpSpPr>
        <p:sp>
          <p:nvSpPr>
            <p:cNvPr id="54" name="Google Shape;328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55" name="Google Shape;329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56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8453438" cy="747713"/>
          </a:xfrm>
          <a:prstGeom prst="rect">
            <a:avLst/>
          </a:prstGeom>
        </p:spPr>
        <p:txBody>
          <a:bodyPr anchor="ctr"/>
          <a:lstStyle>
            <a:lvl1pPr marL="108000" indent="0"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75628595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ransition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/>
          <p:cNvSpPr txBox="1"/>
          <p:nvPr userDrawn="1"/>
        </p:nvSpPr>
        <p:spPr>
          <a:xfrm>
            <a:off x="8125773" y="0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</a:p>
        </p:txBody>
      </p:sp>
      <p:sp>
        <p:nvSpPr>
          <p:cNvPr id="29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3E50BC00-4247-4F2B-BB57-F6E83DFEAD3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647" y="1176246"/>
            <a:ext cx="1290769" cy="989915"/>
          </a:xfrm>
        </p:spPr>
        <p:txBody>
          <a:bodyPr anchor="ctr" anchorCtr="1"/>
          <a:lstStyle>
            <a:lvl1pPr marL="38100" indent="0">
              <a:buNone/>
              <a:defRPr sz="6000" b="1">
                <a:solidFill>
                  <a:schemeClr val="tx1">
                    <a:lumMod val="25000"/>
                    <a:lumOff val="75000"/>
                  </a:schemeClr>
                </a:solidFill>
                <a:latin typeface="Roboto Slab" panose="020B0604020202020204" charset="0"/>
                <a:ea typeface="Roboto Slab" panose="020B0604020202020204" charset="0"/>
              </a:defRPr>
            </a:lvl1pPr>
          </a:lstStyle>
          <a:p>
            <a:pPr lvl="0"/>
            <a:r>
              <a:rPr lang="en-US" dirty="0"/>
              <a:t>#.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546025" y="2065068"/>
            <a:ext cx="5832600" cy="825607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4400" b="1" baseline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defRPr>
            </a:lvl1pPr>
          </a:lstStyle>
          <a:p>
            <a:pPr lvl="0"/>
            <a:r>
              <a:rPr lang="en-US" dirty="0"/>
              <a:t>Transition headline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546025" y="3085030"/>
            <a:ext cx="5832475" cy="694467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</a:defRPr>
            </a:lvl1pPr>
          </a:lstStyle>
          <a:p>
            <a:pPr lvl="0"/>
            <a:r>
              <a:rPr lang="en-US" dirty="0"/>
              <a:t>Your comment (optional)</a:t>
            </a:r>
          </a:p>
        </p:txBody>
      </p:sp>
    </p:spTree>
    <p:extLst>
      <p:ext uri="{BB962C8B-B14F-4D97-AF65-F5344CB8AC3E}">
        <p14:creationId xmlns:p14="http://schemas.microsoft.com/office/powerpoint/2010/main" val="1259437471"/>
      </p:ext>
    </p:extLst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Google Shape;366;p34"/>
          <p:cNvSpPr/>
          <p:nvPr userDrawn="1"/>
        </p:nvSpPr>
        <p:spPr>
          <a:xfrm>
            <a:off x="867241" y="234671"/>
            <a:ext cx="7409518" cy="467415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875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 userDrawn="1"/>
        </p:nvSpPr>
        <p:spPr>
          <a:xfrm>
            <a:off x="4059688" y="4400703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82965" y="492369"/>
            <a:ext cx="6771675" cy="3491345"/>
          </a:xfrm>
        </p:spPr>
        <p:txBody>
          <a:bodyPr anchor="ctr" anchorCtr="0"/>
          <a:lstStyle>
            <a:lvl1pPr marL="38100" indent="0" algn="ctr">
              <a:buNone/>
              <a:defRPr sz="1200" baseline="0"/>
            </a:lvl1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Insert Your 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347885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Mob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oogle Shape;357;p33"/>
          <p:cNvGrpSpPr/>
          <p:nvPr userDrawn="1"/>
        </p:nvGrpSpPr>
        <p:grpSpPr>
          <a:xfrm>
            <a:off x="5716645" y="214985"/>
            <a:ext cx="2995106" cy="4693844"/>
            <a:chOff x="2112475" y="238125"/>
            <a:chExt cx="3395050" cy="5238750"/>
          </a:xfrm>
        </p:grpSpPr>
        <p:sp>
          <p:nvSpPr>
            <p:cNvPr id="10" name="Google Shape;35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0875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12700" cap="flat" cmpd="sng">
              <a:solidFill>
                <a:srgbClr val="0875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12700" cap="flat" cmpd="sng">
              <a:solidFill>
                <a:srgbClr val="0875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12700" cap="flat" cmpd="sng">
              <a:solidFill>
                <a:srgbClr val="0875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Freeform 13"/>
          <p:cNvSpPr>
            <a:spLocks noChangeArrowheads="1"/>
          </p:cNvSpPr>
          <p:nvPr userDrawn="1"/>
        </p:nvSpPr>
        <p:spPr bwMode="auto">
          <a:xfrm>
            <a:off x="0" y="614888"/>
            <a:ext cx="5664017" cy="521970"/>
          </a:xfrm>
          <a:custGeom>
            <a:avLst/>
            <a:gdLst>
              <a:gd name="T0" fmla="*/ 0 w 11512"/>
              <a:gd name="T1" fmla="*/ 0 h 820"/>
              <a:gd name="T2" fmla="*/ 10690 w 11512"/>
              <a:gd name="T3" fmla="*/ 0 h 820"/>
              <a:gd name="T4" fmla="*/ 11512 w 11512"/>
              <a:gd name="T5" fmla="*/ 821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12" h="820">
                <a:moveTo>
                  <a:pt x="0" y="0"/>
                </a:moveTo>
                <a:lnTo>
                  <a:pt x="10690" y="0"/>
                </a:lnTo>
                <a:lnTo>
                  <a:pt x="11512" y="821"/>
                </a:lnTo>
              </a:path>
            </a:pathLst>
          </a:custGeom>
          <a:noFill/>
          <a:ln w="12700">
            <a:solidFill>
              <a:srgbClr val="0079B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7219"/>
            <a:ext cx="4578350" cy="527669"/>
          </a:xfrm>
        </p:spPr>
        <p:txBody>
          <a:bodyPr/>
          <a:lstStyle>
            <a:lvl1pPr marL="108000" indent="0">
              <a:buNone/>
              <a:defRPr sz="2000" b="1" baseline="0">
                <a:solidFill>
                  <a:srgbClr val="0875B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b="1" dirty="0"/>
              <a:t>Slide Title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15693" y="927100"/>
            <a:ext cx="4920725" cy="3981729"/>
          </a:xfrm>
        </p:spPr>
        <p:txBody>
          <a:bodyPr/>
          <a:lstStyle>
            <a:lvl1pPr marL="38100" indent="0">
              <a:buNone/>
              <a:defRPr sz="180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705084" y="271776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5795585" y="634935"/>
            <a:ext cx="2828719" cy="3851339"/>
          </a:xfrm>
        </p:spPr>
        <p:txBody>
          <a:bodyPr anchor="ctr" anchorCtr="1"/>
          <a:lstStyle>
            <a:lvl1pPr marL="38100" indent="0">
              <a:buNone/>
              <a:defRPr sz="1200" baseline="0"/>
            </a:lvl1pPr>
          </a:lstStyle>
          <a:p>
            <a:endParaRPr lang="en-US" dirty="0"/>
          </a:p>
          <a:p>
            <a:endParaRPr lang="en-US" dirty="0"/>
          </a:p>
          <a:p>
            <a:r>
              <a:rPr lang="en-US" dirty="0"/>
              <a:t>Insert your screenshot here</a:t>
            </a:r>
          </a:p>
        </p:txBody>
      </p:sp>
    </p:spTree>
    <p:extLst>
      <p:ext uri="{BB962C8B-B14F-4D97-AF65-F5344CB8AC3E}">
        <p14:creationId xmlns:p14="http://schemas.microsoft.com/office/powerpoint/2010/main" val="1130908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oogle Shape;383;p36"/>
          <p:cNvSpPr txBox="1">
            <a:spLocks noGrp="1"/>
          </p:cNvSpPr>
          <p:nvPr>
            <p:ph type="body" idx="1" hasCustomPrompt="1"/>
          </p:nvPr>
        </p:nvSpPr>
        <p:spPr>
          <a:xfrm>
            <a:off x="939616" y="2069302"/>
            <a:ext cx="7571700" cy="2277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2000" baseline="0"/>
            </a:lvl1pPr>
          </a:lstStyle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Enter Your Sources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400" dirty="0"/>
              <a:t>Source 1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 dirty="0"/>
              <a:t>Source 2</a:t>
            </a:r>
            <a:endParaRPr sz="2400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125773" y="0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042777" y="1006499"/>
            <a:ext cx="7572375" cy="457723"/>
          </a:xfrm>
        </p:spPr>
        <p:txBody>
          <a:bodyPr anchor="ctr" anchorCtr="0"/>
          <a:lstStyle>
            <a:lvl1pPr marL="38100" indent="0">
              <a:buNone/>
              <a:defRPr sz="2400" b="1">
                <a:solidFill>
                  <a:srgbClr val="0875BC"/>
                </a:solidFill>
                <a:latin typeface="Roboto Slab" panose="020B0604020202020204" charset="0"/>
                <a:ea typeface="Roboto Slab" panose="020B0604020202020204" charset="0"/>
              </a:defRPr>
            </a:lvl1pPr>
          </a:lstStyle>
          <a:p>
            <a:pPr lvl="0"/>
            <a:r>
              <a:rPr lang="en-US" dirty="0"/>
              <a:t>Sources / Books / Reference… ?</a:t>
            </a:r>
          </a:p>
        </p:txBody>
      </p:sp>
    </p:spTree>
    <p:extLst>
      <p:ext uri="{BB962C8B-B14F-4D97-AF65-F5344CB8AC3E}">
        <p14:creationId xmlns:p14="http://schemas.microsoft.com/office/powerpoint/2010/main" val="422203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125773" y="0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552575" y="739263"/>
            <a:ext cx="29225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91EA"/>
                </a:solidFill>
                <a:latin typeface="Source Sans Pro" panose="020B0604020202020204" charset="0"/>
              </a:rPr>
              <a:t>Thanks!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552575" y="1771257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dirty="0">
                <a:latin typeface="Source Sans Pro" panose="020B0604020202020204" charset="0"/>
              </a:rPr>
              <a:t>Any questions?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52575" y="3021553"/>
            <a:ext cx="3437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200" dirty="0">
                <a:latin typeface="Source Sans Pro" panose="020B0604020202020204" charset="0"/>
              </a:rPr>
              <a:t>You can find me at: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52575" y="3683521"/>
            <a:ext cx="3262313" cy="684212"/>
          </a:xfrm>
        </p:spPr>
        <p:txBody>
          <a:bodyPr/>
          <a:lstStyle>
            <a:lvl1pPr marL="381000" indent="-342900">
              <a:buFont typeface="Wingdings" panose="05000000000000000000" pitchFamily="2" charset="2"/>
              <a:buChar char="Ø"/>
              <a:defRPr sz="2400" baseline="0">
                <a:solidFill>
                  <a:srgbClr val="0091EA"/>
                </a:solidFill>
              </a:defRPr>
            </a:lvl1pPr>
          </a:lstStyle>
          <a:p>
            <a:pPr lvl="0"/>
            <a:r>
              <a:rPr lang="en-US" dirty="0"/>
              <a:t>Your Contacts</a:t>
            </a:r>
          </a:p>
        </p:txBody>
      </p:sp>
    </p:spTree>
    <p:extLst>
      <p:ext uri="{BB962C8B-B14F-4D97-AF65-F5344CB8AC3E}">
        <p14:creationId xmlns:p14="http://schemas.microsoft.com/office/powerpoint/2010/main" val="253841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55243" y="4936385"/>
            <a:ext cx="302508" cy="207115"/>
          </a:xfrm>
          <a:prstGeom prst="rect">
            <a:avLst/>
          </a:prstGeom>
          <a:solidFill>
            <a:srgbClr val="0875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chemeClr val="bg1"/>
                </a:solidFill>
                <a:latin typeface="+mn-lt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07070" y="4964212"/>
            <a:ext cx="25298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dirty="0"/>
              <a:t>Copyright ©2021 IEEE CUSB.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27031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15078" y="4914078"/>
            <a:ext cx="328921" cy="229421"/>
          </a:xfrm>
          <a:prstGeom prst="rect">
            <a:avLst/>
          </a:prstGeom>
          <a:solidFill>
            <a:srgbClr val="0875BC"/>
          </a:solidFill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0" y="0"/>
            <a:ext cx="9144000" cy="1148156"/>
          </a:xfrm>
          <a:custGeom>
            <a:avLst/>
            <a:gdLst>
              <a:gd name="T0" fmla="*/ 11520 w 11520"/>
              <a:gd name="T1" fmla="*/ 0 h 2320"/>
              <a:gd name="T2" fmla="*/ 0 w 11520"/>
              <a:gd name="T3" fmla="*/ 0 h 2320"/>
              <a:gd name="T4" fmla="*/ 0 w 11520"/>
              <a:gd name="T5" fmla="*/ 1508 h 2320"/>
              <a:gd name="T6" fmla="*/ 10697 w 11520"/>
              <a:gd name="T7" fmla="*/ 1508 h 2320"/>
              <a:gd name="T8" fmla="*/ 11520 w 11520"/>
              <a:gd name="T9" fmla="*/ 2324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2320">
                <a:moveTo>
                  <a:pt x="11520" y="0"/>
                </a:moveTo>
                <a:lnTo>
                  <a:pt x="0" y="0"/>
                </a:lnTo>
                <a:lnTo>
                  <a:pt x="0" y="1508"/>
                </a:lnTo>
                <a:lnTo>
                  <a:pt x="10697" y="1508"/>
                </a:lnTo>
                <a:lnTo>
                  <a:pt x="11520" y="2324"/>
                </a:lnTo>
                <a:close/>
              </a:path>
            </a:pathLst>
          </a:custGeom>
          <a:solidFill>
            <a:srgbClr val="0079B1"/>
          </a:solidFill>
          <a:ln w="12700">
            <a:solidFill>
              <a:srgbClr val="0079B1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07000"/>
              </a:lnSpc>
            </a:pPr>
            <a:endParaRPr lang="en-US" sz="1200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07070" y="4964212"/>
            <a:ext cx="25298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dirty="0"/>
              <a:t>Copyright ©2021 IEEE CUSB.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799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62" r:id="rId2"/>
    <p:sldLayoutId id="2147483761" r:id="rId3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5" name="Google Shape;62;p10"/>
          <p:cNvSpPr txBox="1">
            <a:spLocks noGrp="1"/>
          </p:cNvSpPr>
          <p:nvPr>
            <p:ph type="sldNum" idx="4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07070" y="4964212"/>
            <a:ext cx="25298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dirty="0"/>
              <a:t>Copyright ©2021 IEEE CUSB.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489509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0"/>
          <p:cNvSpPr txBox="1">
            <a:spLocks noGrp="1"/>
          </p:cNvSpPr>
          <p:nvPr>
            <p:ph type="sldNum" idx="4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07070" y="4964212"/>
            <a:ext cx="25298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Copyright ©2021 IEEE CUSB.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</a:p>
        </p:txBody>
      </p:sp>
    </p:spTree>
    <p:extLst>
      <p:ext uri="{BB962C8B-B14F-4D97-AF65-F5344CB8AC3E}">
        <p14:creationId xmlns:p14="http://schemas.microsoft.com/office/powerpoint/2010/main" val="276910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gif"/><Relationship Id="rId7" Type="http://schemas.openxmlformats.org/officeDocument/2006/relationships/diagramColors" Target="../diagrams/colors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77853" y="2302444"/>
            <a:ext cx="4371475" cy="1294751"/>
          </a:xfrm>
        </p:spPr>
        <p:txBody>
          <a:bodyPr/>
          <a:lstStyle/>
          <a:p>
            <a:pPr marL="0">
              <a:spcBef>
                <a:spcPts val="0"/>
              </a:spcBef>
            </a:pPr>
            <a:endParaRPr lang="en-US" sz="1100" b="1" dirty="0"/>
          </a:p>
          <a:p>
            <a:pPr marL="0">
              <a:spcBef>
                <a:spcPts val="0"/>
              </a:spcBef>
            </a:pPr>
            <a:r>
              <a:rPr lang="en-US" sz="1100" b="1" dirty="0"/>
              <a:t>Biomedical Committee – Biomedical  Equipment  Starter Pack </a:t>
            </a:r>
          </a:p>
          <a:p>
            <a:pPr marL="0">
              <a:spcBef>
                <a:spcPts val="1800"/>
              </a:spcBef>
            </a:pPr>
            <a:r>
              <a:rPr lang="en-US" sz="1100" b="1" dirty="0"/>
              <a:t>Session (5) : Nuclear Imaging - Plainer scintigraphy</a:t>
            </a:r>
          </a:p>
          <a:p>
            <a:pPr marL="0">
              <a:spcBef>
                <a:spcPts val="1800"/>
              </a:spcBef>
            </a:pPr>
            <a:r>
              <a:rPr lang="en-US" sz="1100" b="1" dirty="0"/>
              <a:t>(Gamma Camera - PET - SPECT)</a:t>
            </a:r>
          </a:p>
          <a:p>
            <a:pPr marL="0">
              <a:spcBef>
                <a:spcPts val="1800"/>
              </a:spcBef>
            </a:pPr>
            <a:r>
              <a:rPr lang="en-US" sz="1100" b="1" dirty="0"/>
              <a:t>Prepared by: Mohamed Ahmed </a:t>
            </a:r>
            <a:r>
              <a:rPr lang="en-US" sz="1100" b="1" dirty="0" err="1"/>
              <a:t>Abdelaziz</a:t>
            </a:r>
            <a:endParaRPr lang="en-US" sz="11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April,2021</a:t>
            </a:r>
          </a:p>
        </p:txBody>
      </p:sp>
    </p:spTree>
    <p:extLst>
      <p:ext uri="{BB962C8B-B14F-4D97-AF65-F5344CB8AC3E}">
        <p14:creationId xmlns:p14="http://schemas.microsoft.com/office/powerpoint/2010/main" val="183429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-682906" y="480126"/>
            <a:ext cx="11204294" cy="400110"/>
          </a:xfrm>
        </p:spPr>
        <p:txBody>
          <a:bodyPr/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PET &amp; SPECT Radiation Detectors</a:t>
            </a:r>
          </a:p>
          <a:p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85CA-0DE5-4737-BE2D-7550F93A3A49}"/>
              </a:ext>
            </a:extLst>
          </p:cNvPr>
          <p:cNvSpPr txBox="1"/>
          <p:nvPr/>
        </p:nvSpPr>
        <p:spPr>
          <a:xfrm>
            <a:off x="0" y="508389"/>
            <a:ext cx="879290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Scintillation Detector: The photoelectric effect is the primary mode of interaction of photons with the atoms in the crystal.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The most important properties of a detector: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Stopping Power: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crystal with shorter attenuation length will have higher efficiency and sensitivity.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Light Output: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lead to good energy resolution.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Short Decay Time: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lead to higher counting rates with minimum dead time.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Energy Resolution: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crystal with high energy resolution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reject scattered photons more effectively.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Resolution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more important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 scanners. [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NaI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(TI) 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Stopping Power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more important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 scanners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can interact with 511-keV photons.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 BGO and LSO ]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04D31-21E5-48EA-90C3-E52D9AA73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" b="2409"/>
          <a:stretch/>
        </p:blipFill>
        <p:spPr>
          <a:xfrm>
            <a:off x="96983" y="2833254"/>
            <a:ext cx="4135582" cy="2119746"/>
          </a:xfrm>
          <a:prstGeom prst="rect">
            <a:avLst/>
          </a:prstGeom>
        </p:spPr>
      </p:pic>
      <p:pic>
        <p:nvPicPr>
          <p:cNvPr id="15" name="Picture 1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C916F771-0E43-4748-9454-16228883D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547" y="2833255"/>
            <a:ext cx="4717469" cy="211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43384" y="157973"/>
            <a:ext cx="6815878" cy="522208"/>
          </a:xfrm>
        </p:spPr>
        <p:txBody>
          <a:bodyPr/>
          <a:lstStyle/>
          <a:p>
            <a:r>
              <a:rPr lang="en-US" dirty="0"/>
              <a:t>Radioactive Tracers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85CA-0DE5-4737-BE2D-7550F93A3A49}"/>
              </a:ext>
            </a:extLst>
          </p:cNvPr>
          <p:cNvSpPr txBox="1"/>
          <p:nvPr/>
        </p:nvSpPr>
        <p:spPr>
          <a:xfrm>
            <a:off x="164123" y="680181"/>
            <a:ext cx="86750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Radioactive tracers are made up of 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carrier molecules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that are bonded tightly to 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radioactive atom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These carrier molecules vary greatly depending on the purpose of the scan.</a:t>
            </a:r>
          </a:p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radioactive tracer is administered to a patient by intravenous injection, inhalation, oral ingestion, or by direct injection into an organ.</a:t>
            </a: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difference between SPECT and PET scans is </a:t>
            </a: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type of radiotracers 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used.</a:t>
            </a:r>
            <a:endParaRPr lang="en-US" b="1" i="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SPECT: 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 gamma rays from the decaying atoms such as 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[technetium-99m or iodine-123].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PET: </a:t>
            </a:r>
            <a:r>
              <a:rPr lang="en-US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 radiotracers  produce small particles called positrons which react with electrons in the body and  annihilation occurs 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[fluorodeoxyglucose (FDG), radioactive oxygen, carbon, nitrogen, or gallium.].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tennis ball on a red surface&#10;&#10;Description automatically generated with low confidence">
            <a:extLst>
              <a:ext uri="{FF2B5EF4-FFF2-40B4-BE49-F238E27FC236}">
                <a16:creationId xmlns:a16="http://schemas.microsoft.com/office/drawing/2014/main" id="{1563718B-0B86-49C1-92FD-94B562E1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" y="2711506"/>
            <a:ext cx="4000500" cy="2216371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BF3491-BCCD-4011-B09E-43AAF7741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2711506"/>
            <a:ext cx="4282440" cy="221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1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61928" y="0"/>
            <a:ext cx="6815878" cy="522208"/>
          </a:xfrm>
        </p:spPr>
        <p:txBody>
          <a:bodyPr/>
          <a:lstStyle/>
          <a:p>
            <a:r>
              <a:rPr lang="en-US" sz="3200" dirty="0"/>
              <a:t>SPECT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85CA-0DE5-4737-BE2D-7550F93A3A49}"/>
              </a:ext>
            </a:extLst>
          </p:cNvPr>
          <p:cNvSpPr txBox="1"/>
          <p:nvPr/>
        </p:nvSpPr>
        <p:spPr>
          <a:xfrm>
            <a:off x="0" y="407867"/>
            <a:ext cx="962406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single-photon emission computerized tomography (SPECT) scan lets your doctor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analyze the function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some of your internal organs 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0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blood flows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your heart or what areas of your brain are more active or less active.</a:t>
            </a:r>
            <a:r>
              <a:rPr lang="en-US" sz="12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 uses a radioactive substance and a special camera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create 3-D pictures.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 is used For: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Brain disorders  </a:t>
            </a:r>
            <a:r>
              <a:rPr lang="en-US" sz="12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[Dementia, Clogged blood vessels, Seizures, Epilepsy]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Heart problems  </a:t>
            </a:r>
            <a:r>
              <a:rPr lang="en-US" sz="12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[Clogged coronary arteries, Reduced pumping efficiency]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Bone disorders   </a:t>
            </a:r>
            <a:r>
              <a:rPr lang="en-US" sz="120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[diagnose hidden bone fractures,  track the progression of cancer.</a:t>
            </a: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12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</a:t>
            </a:r>
            <a:endParaRPr lang="en-US" sz="12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Rarely, an allergic reaction to the radioactive tracer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SPECT scans aren't safe for women who are pregnant or breast-feeding because the radioactive tracer may be passed to the developing fetus </a:t>
            </a:r>
          </a:p>
          <a:p>
            <a:r>
              <a:rPr lang="en-US" sz="1200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the nursing baby</a:t>
            </a:r>
          </a:p>
          <a:p>
            <a:pPr marL="285750" indent="-285750" algn="just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en-US" sz="1200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endParaRPr lang="en-US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431AFB-3E5C-4572-95A5-B78B3763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" y="2476500"/>
            <a:ext cx="4503420" cy="2487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9973CE-E6B8-4C26-AA62-BC9112D93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0" y="2476500"/>
            <a:ext cx="4251960" cy="248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23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9AC412-6DA1-4FE9-B195-53ECBB13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2" y="2571750"/>
            <a:ext cx="4804157" cy="238125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931904" y="66533"/>
            <a:ext cx="6815878" cy="314467"/>
          </a:xfrm>
        </p:spPr>
        <p:txBody>
          <a:bodyPr/>
          <a:lstStyle/>
          <a:p>
            <a:r>
              <a:rPr lang="en-US" sz="3200" dirty="0"/>
              <a:t>PET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85CA-0DE5-4737-BE2D-7550F93A3A49}"/>
              </a:ext>
            </a:extLst>
          </p:cNvPr>
          <p:cNvSpPr txBox="1"/>
          <p:nvPr/>
        </p:nvSpPr>
        <p:spPr>
          <a:xfrm>
            <a:off x="103122" y="240275"/>
            <a:ext cx="8675077" cy="27853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A positron emission tomography (PET) scan is an imaging test that helps reveal 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Helvetica" panose="020B0604020202020204" pitchFamily="34" charset="0"/>
              </a:rPr>
              <a:t>how your tissues and organs are functioning</a:t>
            </a:r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. A PET scan uses a radioactive drug (tracer) to show this activity. This scan can sometimes </a:t>
            </a:r>
            <a:r>
              <a:rPr lang="en-US" b="0" i="0" dirty="0">
                <a:solidFill>
                  <a:schemeClr val="accent1">
                    <a:lumMod val="75000"/>
                  </a:schemeClr>
                </a:solidFill>
                <a:effectLst/>
                <a:latin typeface="Helvetica" panose="020B0604020202020204" pitchFamily="34" charset="0"/>
              </a:rPr>
              <a:t>detect disease before it shows up on other imaging tests.</a:t>
            </a:r>
          </a:p>
          <a:p>
            <a:r>
              <a:rPr lang="en-US" b="0" i="0" dirty="0">
                <a:solidFill>
                  <a:srgbClr val="111111"/>
                </a:solidFill>
                <a:effectLst/>
                <a:latin typeface="Helvetica" panose="020B0604020202020204" pitchFamily="34" charset="0"/>
              </a:rPr>
              <a:t>The tracer collects in areas of your body that have higher levels of chemical activity,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Whole-body emission scan represents a series of static scans performed at different segments or portions of the whole body a FOV of 15–20 cm. Typically, five to seven bed positions, each requiring 3–5 min, will complete a body emission scan from head to midthighs in 15–35 min.</a:t>
            </a:r>
            <a:endParaRPr lang="en-US" sz="11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 is used For:</a:t>
            </a:r>
          </a:p>
          <a:p>
            <a:pPr algn="l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Detecting Cancer: </a:t>
            </a:r>
            <a:r>
              <a:rPr lang="en-US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cancer cells have higher metabolic rate than normal cells Brain.</a:t>
            </a:r>
          </a:p>
          <a:p>
            <a:pPr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Heart disease: </a:t>
            </a:r>
            <a:r>
              <a:rPr lang="en-US" b="0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reveal areas of decreased blood flow in the heart.</a:t>
            </a:r>
            <a:endParaRPr lang="en-US" b="1" i="0" dirty="0">
              <a:solidFill>
                <a:srgbClr val="11111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Brain disorders:</a:t>
            </a:r>
            <a:r>
              <a:rPr lang="en-US" i="0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i="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tumors, Alzheimer's disease and seizures].</a:t>
            </a:r>
            <a:endParaRPr kumimoji="0" lang="en-US" altLang="en-US" sz="1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Clr>
                <a:schemeClr val="accent1">
                  <a:lumMod val="50000"/>
                </a:schemeClr>
              </a:buClr>
            </a:pPr>
            <a:r>
              <a:rPr lang="en-US" sz="1400" b="1" dirty="0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Risks ( similar to SPECT Scan)</a:t>
            </a:r>
            <a:endParaRPr lang="en-US" sz="1400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 descr="A picture containing engine&#10;&#10;Description automatically generated">
            <a:extLst>
              <a:ext uri="{FF2B5EF4-FFF2-40B4-BE49-F238E27FC236}">
                <a16:creationId xmlns:a16="http://schemas.microsoft.com/office/drawing/2014/main" id="{76013410-F344-4173-AA5C-9C73370B9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280" y="2179320"/>
            <a:ext cx="4236720" cy="2773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4ABB97-01BE-47BE-B5EC-A5F4541B5B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6022" y="2571750"/>
            <a:ext cx="4552657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55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164061" y="-63007"/>
            <a:ext cx="6815878" cy="522208"/>
          </a:xfrm>
        </p:spPr>
        <p:txBody>
          <a:bodyPr/>
          <a:lstStyle/>
          <a:p>
            <a:r>
              <a:rPr lang="en-US" sz="2000" dirty="0"/>
              <a:t>Positron Annihilation and Coincidence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85CA-0DE5-4737-BE2D-7550F93A3A49}"/>
              </a:ext>
            </a:extLst>
          </p:cNvPr>
          <p:cNvSpPr txBox="1"/>
          <p:nvPr/>
        </p:nvSpPr>
        <p:spPr>
          <a:xfrm>
            <a:off x="87923" y="375381"/>
            <a:ext cx="905607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positron ejected by a radionuclide travels a very short distance in a tissue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affect spatial resolution,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dissipating its kinetic energy in collisions with electrons to form a positronium. The subsequent positron–electron annihilation results in the emission of two 511-keV photons, 180° apart.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PET scanner is designed to detect this pair of annihilation photons almost simultaneously with a process called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annihilation coincidence detection (ACD),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establishes the trajectories of detected photons or lines of response (LOR). 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Flight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method, measuring the difference in arrival time of the two annihilation photons at the opposite detectors helps to determine the exact location of the annihilation event along the LOR.</a:t>
            </a:r>
            <a:endParaRPr lang="en-US" sz="12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F72EAD4-9FA2-4B42-933C-B6DD8594B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8"/>
          <a:stretch/>
        </p:blipFill>
        <p:spPr>
          <a:xfrm>
            <a:off x="4298100" y="1855391"/>
            <a:ext cx="4937760" cy="328810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7323155-7AC1-4848-846A-CE3ACDF56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43"/>
          <a:stretch/>
        </p:blipFill>
        <p:spPr>
          <a:xfrm>
            <a:off x="0" y="1706879"/>
            <a:ext cx="4122420" cy="1676245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7D7EB542-4C94-4CA5-9550-FBB48CAB48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61"/>
          <a:stretch/>
        </p:blipFill>
        <p:spPr>
          <a:xfrm>
            <a:off x="0" y="3383125"/>
            <a:ext cx="4450080" cy="176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80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00779" y="2078177"/>
            <a:ext cx="4908300" cy="522208"/>
          </a:xfrm>
        </p:spPr>
        <p:txBody>
          <a:bodyPr/>
          <a:lstStyle/>
          <a:p>
            <a:r>
              <a:rPr lang="en-US" sz="8800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019708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7850" y="146250"/>
            <a:ext cx="4908300" cy="52220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89E29A-9D00-4180-8037-821119D538D1}"/>
              </a:ext>
            </a:extLst>
          </p:cNvPr>
          <p:cNvGrpSpPr/>
          <p:nvPr/>
        </p:nvGrpSpPr>
        <p:grpSpPr>
          <a:xfrm>
            <a:off x="-82525" y="1316416"/>
            <a:ext cx="8683361" cy="2496634"/>
            <a:chOff x="-354713" y="4413344"/>
            <a:chExt cx="4124853" cy="4237086"/>
          </a:xfrm>
        </p:grpSpPr>
        <p:sp>
          <p:nvSpPr>
            <p:cNvPr id="5" name="TextBox 20">
              <a:extLst>
                <a:ext uri="{FF2B5EF4-FFF2-40B4-BE49-F238E27FC236}">
                  <a16:creationId xmlns:a16="http://schemas.microsoft.com/office/drawing/2014/main" id="{F8E34D0F-3CD9-4B14-8BD2-841A73775A1F}"/>
                </a:ext>
              </a:extLst>
            </p:cNvPr>
            <p:cNvSpPr txBox="1"/>
            <p:nvPr/>
          </p:nvSpPr>
          <p:spPr>
            <a:xfrm>
              <a:off x="385327" y="4413344"/>
              <a:ext cx="2644772" cy="783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0070C0"/>
                  </a:solidFill>
                  <a:latin typeface="Tw Cen MT" panose="020B0602020104020603" pitchFamily="34" charset="0"/>
                </a:rPr>
                <a:t>Mohamed Ahmed Abdelaziz</a:t>
              </a:r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BBCBA5D8-D6B9-404D-AF09-9AFB3935DDDD}"/>
                </a:ext>
              </a:extLst>
            </p:cNvPr>
            <p:cNvSpPr txBox="1"/>
            <p:nvPr/>
          </p:nvSpPr>
          <p:spPr>
            <a:xfrm>
              <a:off x="466266" y="5196845"/>
              <a:ext cx="2644772" cy="626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" name="TextBox 22">
              <a:extLst>
                <a:ext uri="{FF2B5EF4-FFF2-40B4-BE49-F238E27FC236}">
                  <a16:creationId xmlns:a16="http://schemas.microsoft.com/office/drawing/2014/main" id="{73E603E2-3383-4457-ADCF-91FC939876F1}"/>
                </a:ext>
              </a:extLst>
            </p:cNvPr>
            <p:cNvSpPr txBox="1"/>
            <p:nvPr/>
          </p:nvSpPr>
          <p:spPr>
            <a:xfrm>
              <a:off x="-354713" y="5203029"/>
              <a:ext cx="4124853" cy="3447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Systems And Biomedical</a:t>
              </a:r>
            </a:p>
            <a:p>
              <a:pPr algn="ctr"/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Engineering Department </a:t>
              </a:r>
            </a:p>
            <a:p>
              <a:pPr algn="ctr"/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3</a:t>
              </a:r>
              <a:r>
                <a:rPr lang="en-US" baseline="30000" dirty="0">
                  <a:solidFill>
                    <a:srgbClr val="0091EA"/>
                  </a:solidFill>
                  <a:latin typeface="Tw Cen MT" panose="020B0602020104020603" pitchFamily="34" charset="0"/>
                </a:rPr>
                <a:t>rd</a:t>
              </a:r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 Year</a:t>
              </a:r>
            </a:p>
            <a:p>
              <a:pPr algn="ctr"/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Cairo University</a:t>
              </a:r>
            </a:p>
            <a:p>
              <a:pPr algn="ctr"/>
              <a:endParaRPr lang="en-US" dirty="0">
                <a:solidFill>
                  <a:srgbClr val="0091EA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(+20)01552516133</a:t>
              </a:r>
            </a:p>
            <a:p>
              <a:pPr algn="ctr"/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Mohamed.ahmed997@eng-st.cu.edu.eg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96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EAAAE8-3B40-42AD-ADDE-B27F55B99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53" b="-1"/>
          <a:stretch/>
        </p:blipFill>
        <p:spPr>
          <a:xfrm>
            <a:off x="5981700" y="7"/>
            <a:ext cx="3154679" cy="4983473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7" name="Picture 6" descr="A picture containing window, many, blue, group&#10;&#10;Description automatically generated">
            <a:extLst>
              <a:ext uri="{FF2B5EF4-FFF2-40B4-BE49-F238E27FC236}">
                <a16:creationId xmlns:a16="http://schemas.microsoft.com/office/drawing/2014/main" id="{4ABAE7F5-93A2-4D2A-B903-0D376F677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71" r="2245" b="21552"/>
          <a:stretch/>
        </p:blipFill>
        <p:spPr>
          <a:xfrm>
            <a:off x="2750820" y="2571750"/>
            <a:ext cx="3855720" cy="2411730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011224-9D98-44B9-AF62-25CFA6937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668" y="507492"/>
            <a:ext cx="3062478" cy="994172"/>
          </a:xfrm>
        </p:spPr>
        <p:txBody>
          <a:bodyPr vert="horz" lIns="68580" tIns="34290" rIns="68580" bIns="34290" rtlCol="0" anchor="ctr"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Nuclear Medicine</a:t>
            </a:r>
            <a:b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16FC8-3FFB-4854-82AF-C086C4162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1" y="1693926"/>
            <a:ext cx="3238499" cy="2571750"/>
          </a:xfrm>
        </p:spPr>
        <p:txBody>
          <a:bodyPr vert="horz" lIns="68580" tIns="34290" rIns="68580" bIns="34290" rtlCol="0">
            <a:normAutofit/>
          </a:bodyPr>
          <a:lstStyle/>
          <a:p>
            <a:pPr algn="l">
              <a:spcAft>
                <a:spcPts val="450"/>
              </a:spcAft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Nuclear medicine scans a very small amount (e.g., nanograms or picograms) of radioactive material called a radiotracer that is injected intravenously into the patient</a:t>
            </a:r>
          </a:p>
          <a:p>
            <a:pPr marL="214313" lvl="1" indent="-171450"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 then accumulates in specific organs in the body</a:t>
            </a:r>
          </a:p>
          <a:p>
            <a:pPr marL="214313" lvl="1" indent="-171450" algn="l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Speed, amount, position of this accumulation are factors which can determine whether tissue  is healthy or        diseased.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1450" algn="l"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1450" algn="l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47F8AF18-C7B1-4573-AEA2-1E77BB141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85" t="296" r="-394" b="-295"/>
          <a:stretch/>
        </p:blipFill>
        <p:spPr>
          <a:xfrm>
            <a:off x="2705100" y="7620"/>
            <a:ext cx="3916680" cy="2571750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C37A86-785B-44B3-BFA5-2E3BF7FF4F99}"/>
              </a:ext>
            </a:extLst>
          </p:cNvPr>
          <p:cNvSpPr/>
          <p:nvPr/>
        </p:nvSpPr>
        <p:spPr>
          <a:xfrm>
            <a:off x="190501" y="1232155"/>
            <a:ext cx="262889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C736C7-BB9B-45AB-8784-91E7345D3ED8}"/>
              </a:ext>
            </a:extLst>
          </p:cNvPr>
          <p:cNvSpPr txBox="1"/>
          <p:nvPr/>
        </p:nvSpPr>
        <p:spPr>
          <a:xfrm>
            <a:off x="145178" y="4162913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 scintigraphy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 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SPECT</a:t>
            </a:r>
          </a:p>
        </p:txBody>
      </p:sp>
    </p:spTree>
    <p:extLst>
      <p:ext uri="{BB962C8B-B14F-4D97-AF65-F5344CB8AC3E}">
        <p14:creationId xmlns:p14="http://schemas.microsoft.com/office/powerpoint/2010/main" val="232960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71F3B-063F-460A-B710-B3678E6FC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39" b="63714"/>
          <a:stretch/>
        </p:blipFill>
        <p:spPr>
          <a:xfrm>
            <a:off x="0" y="344612"/>
            <a:ext cx="9144000" cy="1161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53B9F5-F5BB-4502-9CDF-0108514EFFDA}"/>
              </a:ext>
            </a:extLst>
          </p:cNvPr>
          <p:cNvSpPr txBox="1"/>
          <p:nvPr/>
        </p:nvSpPr>
        <p:spPr>
          <a:xfrm>
            <a:off x="1325301" y="577123"/>
            <a:ext cx="62850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Tx/>
              <a:buFontTx/>
            </a:pPr>
            <a:r>
              <a:rPr lang="en-US" sz="2800" b="1" dirty="0">
                <a:solidFill>
                  <a:schemeClr val="bg1"/>
                </a:solidFill>
              </a:rPr>
              <a:t>Nuclear Imaging Characteristics </a:t>
            </a:r>
          </a:p>
          <a:p>
            <a:pPr algn="ctr">
              <a:buClrTx/>
              <a:buFontTx/>
            </a:pP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BABA220-6AEA-4CA0-93F7-42A573CAE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28" y="1505883"/>
            <a:ext cx="4143737" cy="3293005"/>
          </a:xfrm>
          <a:prstGeom prst="rect">
            <a:avLst/>
          </a:prstGeom>
        </p:spPr>
      </p:pic>
      <p:graphicFrame>
        <p:nvGraphicFramePr>
          <p:cNvPr id="9" name="TextBox 5">
            <a:extLst>
              <a:ext uri="{FF2B5EF4-FFF2-40B4-BE49-F238E27FC236}">
                <a16:creationId xmlns:a16="http://schemas.microsoft.com/office/drawing/2014/main" id="{69C2162C-D3F4-4E9D-A8D4-66555F2F5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8114905"/>
              </p:ext>
            </p:extLst>
          </p:nvPr>
        </p:nvGraphicFramePr>
        <p:xfrm>
          <a:off x="0" y="1509686"/>
          <a:ext cx="4271059" cy="2934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7869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/>
              <a:t>Radioactivity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EF7B3-7422-43F0-8ED7-29B7362E2CC1}"/>
              </a:ext>
            </a:extLst>
          </p:cNvPr>
          <p:cNvSpPr txBox="1"/>
          <p:nvPr/>
        </p:nvSpPr>
        <p:spPr>
          <a:xfrm>
            <a:off x="0" y="629755"/>
            <a:ext cx="9502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radioactive isotope undergoes 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disintegration</a:t>
            </a: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Half-Life Time (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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½):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time required for the radioactivity to drop to one-half of its value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Half-Life (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</a:t>
            </a:r>
            <a:r>
              <a:rPr lang="en-US" sz="1600" b="1" baseline="-25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½,eff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combination of Biological half-life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</a:t>
            </a:r>
            <a:r>
              <a: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½,bio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Half-Life Time (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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½)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77CB95D-7C5F-48BA-9EC3-4DA683D4F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35" t="12997" r="4435" b="16511"/>
          <a:stretch/>
        </p:blipFill>
        <p:spPr>
          <a:xfrm>
            <a:off x="4477472" y="1789894"/>
            <a:ext cx="4266756" cy="3116617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D18FED44-F022-429E-A316-85DFD4F80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6" y="1706973"/>
            <a:ext cx="4418010" cy="311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58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11224-9D98-44B9-AF62-25CFA6937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4033" y="-183990"/>
            <a:ext cx="8802976" cy="994172"/>
          </a:xfrm>
        </p:spPr>
        <p:txBody>
          <a:bodyPr vert="horz" lIns="68580" tIns="34290" rIns="68580" bIns="34290" rtlCol="0" anchor="ctr">
            <a:no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Properties of Ideal Radiotracers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16FC8-3FFB-4854-82AF-C086C41621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74431"/>
            <a:ext cx="8968154" cy="4126524"/>
          </a:xfrm>
        </p:spPr>
        <p:txBody>
          <a:bodyPr vert="horz" lIns="68580" tIns="34290" rIns="68580" bIns="34290" rtlCol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enough half-life to produce significant radioactivity without requiring  a very large initial dose.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so short to allow the radiotracer to  distribute in the relevant organs.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Mono-energetic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-ray emission without emission of alpha- or beta-particles.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radiotracer should have a high uptake in the organ of interest and relatively low non-specific uptake in the rest of the body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(Lower the dose – Improve the contrast) .</a:t>
            </a:r>
          </a:p>
          <a:p>
            <a:pPr marL="628650" lvl="1" indent="-285750" algn="l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discrimination between Compton scattered and un-scattered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-rays, thereby improving image contrast.</a:t>
            </a:r>
          </a:p>
          <a:p>
            <a:pPr marL="628650" lvl="1" indent="-285750" algn="l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Alpha- or beta-particles are completely absorbed within tissue, therefore increasing the radioactive dose without giving any useful image information.</a:t>
            </a:r>
          </a:p>
          <a:p>
            <a:pPr marL="628650" lvl="1" indent="-285750" algn="l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energy of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-ray should be greater than ~100 keV to have sufficient energy to travel through the body and reach the detector.</a:t>
            </a:r>
          </a:p>
          <a:p>
            <a:pPr marL="628650" lvl="1" indent="-285750" algn="l">
              <a:buFont typeface="Wingdings" panose="05000000000000000000" pitchFamily="2" charset="2"/>
              <a:buChar char="§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energy of 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-ray should be less than ~200 keV so that the rays do not penetrate the thin lead septa in the collimator (which is analogous to the anti-scatter grid in X-ray imaging).</a:t>
            </a:r>
          </a:p>
          <a:p>
            <a:pPr marL="628650" lvl="1" indent="-285750" algn="l">
              <a:buFont typeface="Wingdings" panose="05000000000000000000" pitchFamily="2" charset="2"/>
              <a:buChar char="§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01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574368" y="134527"/>
            <a:ext cx="5995263" cy="522208"/>
          </a:xfrm>
        </p:spPr>
        <p:txBody>
          <a:bodyPr/>
          <a:lstStyle/>
          <a:p>
            <a:r>
              <a:rPr lang="en-US" dirty="0"/>
              <a:t>Technetium Generator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69093-EA5B-43AF-B5C8-7696121FCE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21" y="4391025"/>
            <a:ext cx="7991475" cy="548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DADFC0-9EED-40B4-964A-1D7914F97BAF}"/>
              </a:ext>
            </a:extLst>
          </p:cNvPr>
          <p:cNvSpPr txBox="1"/>
          <p:nvPr/>
        </p:nvSpPr>
        <p:spPr>
          <a:xfrm>
            <a:off x="328245" y="752475"/>
            <a:ext cx="8239491" cy="1626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DDC3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Most widely used radiotracer  in of planar scintigraphy and SPECT studies is 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srgbClr val="EBDDC3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99m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BDDC3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Tc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 exists in a metastable state (one with a reasonably long half-life)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Energy of the emitted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/>
              </a:rPr>
              <a:t>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-ray is 140 keV</a:t>
            </a:r>
          </a:p>
        </p:txBody>
      </p:sp>
      <p:pic>
        <p:nvPicPr>
          <p:cNvPr id="9" name="Picture 8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151BBEA7-FA52-4EF5-A5EF-467E1849C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69" y="2378561"/>
            <a:ext cx="4474740" cy="2038112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31B70412-1316-4268-A5A6-F381CE882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985" y="1946031"/>
            <a:ext cx="4012770" cy="247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17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62708" y="146250"/>
            <a:ext cx="8428892" cy="522208"/>
          </a:xfrm>
        </p:spPr>
        <p:txBody>
          <a:bodyPr/>
          <a:lstStyle/>
          <a:p>
            <a:r>
              <a:rPr lang="en-US" sz="2800" dirty="0"/>
              <a:t>Scintillation Crystal &amp; Photomultiplier Tube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F81298-6936-4A2A-A33E-676355F5351A}"/>
              </a:ext>
            </a:extLst>
          </p:cNvPr>
          <p:cNvSpPr txBox="1"/>
          <p:nvPr/>
        </p:nvSpPr>
        <p:spPr>
          <a:xfrm>
            <a:off x="222740" y="572962"/>
            <a:ext cx="8768860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BDDC3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 the gamma camera, the detector is a large single crystal of thallium-activated sodium iodide,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BDDC3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BDDC3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(Tl). </a:t>
            </a:r>
            <a:r>
              <a:rPr lang="en-US" sz="1600" kern="1200" dirty="0">
                <a:solidFill>
                  <a:srgbClr val="EBDDC3">
                    <a:lumMod val="10000"/>
                  </a:srgb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BDDC3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he crystal  is excited when a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BDDC3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/>
              </a:rPr>
              <a:t>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BDDC3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-ray strikes it.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BDDC3">
                    <a:lumMod val="1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De-excitation of these states takes ~230 nanoseconds via emission of photons with a wavelength of 415 nm (visible blue light)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Arrays of 61, 75 or 91 PMTs are typically used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planar nuclear medicine scans, a variation in uniformity of up to 10% can be tolerated whereas only values less than 1% can be tolerated in SPECT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60000"/>
              <a:buFont typeface="Arial" panose="020B0604020202020204" pitchFamily="34" charset="0"/>
              <a:buChar char="•"/>
              <a:tabLst/>
              <a:defRPr/>
            </a:pPr>
            <a:endParaRPr lang="en-US" sz="1600" kern="1200" dirty="0">
              <a:solidFill>
                <a:srgbClr val="EBDDC3">
                  <a:lumMod val="10000"/>
                </a:srgb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BDDC3">
                  <a:lumMod val="10000"/>
                </a:srgbClr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DD8047"/>
              </a:buClr>
              <a:buSzPct val="60000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EBDDC3">
                  <a:lumMod val="10000"/>
                </a:srgbClr>
              </a:solidFill>
              <a:effectLst/>
              <a:uLnTx/>
              <a:uFillTx/>
              <a:latin typeface="Tw Cen MT"/>
              <a:ea typeface="+mn-ea"/>
              <a:cs typeface="+mn-cs"/>
            </a:endParaRPr>
          </a:p>
        </p:txBody>
      </p:sp>
      <p:pic>
        <p:nvPicPr>
          <p:cNvPr id="6" name="Picture 5" descr="A picture containing indoor, several&#10;&#10;Description automatically generated">
            <a:extLst>
              <a:ext uri="{FF2B5EF4-FFF2-40B4-BE49-F238E27FC236}">
                <a16:creationId xmlns:a16="http://schemas.microsoft.com/office/drawing/2014/main" id="{32086997-5A11-420B-ACBD-7B5D89B2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" y="2661138"/>
            <a:ext cx="7959969" cy="233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1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44769" y="146250"/>
            <a:ext cx="7971693" cy="522208"/>
          </a:xfrm>
        </p:spPr>
        <p:txBody>
          <a:bodyPr/>
          <a:lstStyle/>
          <a:p>
            <a:r>
              <a:rPr lang="en-US" sz="2400" dirty="0"/>
              <a:t>Anger Position Network &amp; Pulse Height Analyzer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A9A8D1-614D-4FC3-B562-1A32FBD7936D}"/>
              </a:ext>
            </a:extLst>
          </p:cNvPr>
          <p:cNvSpPr txBox="1"/>
          <p:nvPr/>
        </p:nvSpPr>
        <p:spPr>
          <a:xfrm>
            <a:off x="105507" y="668458"/>
            <a:ext cx="893298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scintillation event occurs the PMT closest to the scintillation event produces the largest output current., then the spatial resolution would be no finer than dimensions of the PMT.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Adjacent PMTs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 smaller output currents. By comparing the magnitudes of the currents from all the PMTs, the location of the scintillation within the crystal can be much better estimated </a:t>
            </a:r>
            <a:endParaRPr lang="en-US" sz="1000" b="1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of the recorded events correspond to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-rays that have not been scattered within and which have been Compton scattered in the patient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(do not contain any useful spatial information)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so should be rejected.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1E8AC29B-B024-4CBE-91CC-51A359D96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12" y="1992923"/>
            <a:ext cx="8253175" cy="31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43384" y="157973"/>
            <a:ext cx="6815878" cy="522208"/>
          </a:xfrm>
        </p:spPr>
        <p:txBody>
          <a:bodyPr/>
          <a:lstStyle/>
          <a:p>
            <a:r>
              <a:rPr lang="en-US" dirty="0"/>
              <a:t>Instrument Dead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85CA-0DE5-4737-BE2D-7550F93A3A49}"/>
              </a:ext>
            </a:extLst>
          </p:cNvPr>
          <p:cNvSpPr txBox="1"/>
          <p:nvPr/>
        </p:nvSpPr>
        <p:spPr>
          <a:xfrm>
            <a:off x="164123" y="680181"/>
            <a:ext cx="8675077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total number of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-rays striking the scintillation crystal  exceed the recording capabilities of the system.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 is due to the finite recovery and reset times required for various electronic circuits.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types of behavior exhibited by the system components, termed </a:t>
            </a:r>
          </a:p>
          <a:p>
            <a:pPr lvl="1"/>
            <a:r>
              <a:rPr lang="en-US" sz="1600" b="1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paralysable</a:t>
            </a:r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another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-ray strikes same spot in the crystal before the excited state decays, then it will take a further 230 ns to decay, and only one set of photons will be produced even though two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-rays have struck the crystal.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rate of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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-rays; elongated dead-time. </a:t>
            </a:r>
          </a:p>
          <a:p>
            <a:pPr lvl="1"/>
            <a:r>
              <a:rPr lang="en-US" sz="1600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lang="en-US" sz="1600" b="1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paralysable</a:t>
            </a:r>
            <a:endParaRPr lang="en-US" sz="1600" b="1" u="sng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 cannot respond for a set time.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Anger logic circuit and PHA take a certain time to process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given electrical input signal, and during this time any 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 events are simply not recorded.</a:t>
            </a:r>
          </a:p>
          <a:p>
            <a:pPr lvl="1"/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Correction (</a:t>
            </a:r>
            <a:r>
              <a:rPr lang="en-US" b="1" u="sng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N:True</a:t>
            </a:r>
            <a:r>
              <a:rPr lang="en-US" b="1" u="sng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count, n:measured rate)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4153D97-E083-4035-AA32-5724FA5AC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18" y="2571750"/>
            <a:ext cx="3629782" cy="2293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49679DC-8F18-45FA-BE55-8F08D0216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70" y="4213788"/>
            <a:ext cx="1785583" cy="771739"/>
          </a:xfrm>
          <a:prstGeom prst="rect">
            <a:avLst/>
          </a:prstGeom>
          <a:noFill/>
          <a:ln w="9525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145194"/>
      </p:ext>
    </p:extLst>
  </p:cSld>
  <p:clrMapOvr>
    <a:masterClrMapping/>
  </p:clrMapOvr>
</p:sld>
</file>

<file path=ppt/theme/theme1.xml><?xml version="1.0" encoding="utf-8"?>
<a:theme xmlns:a="http://schemas.openxmlformats.org/drawingml/2006/main" name="IEEE CUSB Titles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8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heme2_IEEE" id="{15AC1FCB-1C15-4CD6-B2FA-C750D478EC9E}" vid="{1A45D4E1-14B3-4D89-9D38-D1A2DCD23A52}"/>
    </a:ext>
  </a:extLst>
</a:theme>
</file>

<file path=ppt/theme/theme2.xml><?xml version="1.0" encoding="utf-8"?>
<a:theme xmlns:a="http://schemas.openxmlformats.org/drawingml/2006/main" name="IEEE CUSB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EEE CUSB 2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8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heme2_IEEE" id="{15AC1FCB-1C15-4CD6-B2FA-C750D478EC9E}" vid="{1A45D4E1-14B3-4D89-9D38-D1A2DCD23A52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8600</TotalTime>
  <Words>1506</Words>
  <Application>Microsoft Office PowerPoint</Application>
  <PresentationFormat>On-screen Show (16:9)</PresentationFormat>
  <Paragraphs>113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Calibri</vt:lpstr>
      <vt:lpstr>Courier New</vt:lpstr>
      <vt:lpstr>Wingdings</vt:lpstr>
      <vt:lpstr>Calibri Light</vt:lpstr>
      <vt:lpstr>Century Gothic</vt:lpstr>
      <vt:lpstr>Tw Cen MT</vt:lpstr>
      <vt:lpstr>Times New Roman</vt:lpstr>
      <vt:lpstr>Arial</vt:lpstr>
      <vt:lpstr>Source Sans Pro</vt:lpstr>
      <vt:lpstr>Helvetica</vt:lpstr>
      <vt:lpstr>Roboto Slab</vt:lpstr>
      <vt:lpstr>IEEE CUSB Titles</vt:lpstr>
      <vt:lpstr>IEEE CUSB 1</vt:lpstr>
      <vt:lpstr>IEEE CUSB 2</vt:lpstr>
      <vt:lpstr>Custom Design</vt:lpstr>
      <vt:lpstr>PowerPoint Presentation</vt:lpstr>
      <vt:lpstr>Nuclear Medicine </vt:lpstr>
      <vt:lpstr>PowerPoint Presentation</vt:lpstr>
      <vt:lpstr>PowerPoint Presentation</vt:lpstr>
      <vt:lpstr>Properties of Ideal Radiotracers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Mohamed_Abdelaziz</dc:creator>
  <cp:lastModifiedBy>Mohamed</cp:lastModifiedBy>
  <cp:revision>225</cp:revision>
  <cp:lastPrinted>2020-10-11T15:00:01Z</cp:lastPrinted>
  <dcterms:modified xsi:type="dcterms:W3CDTF">2021-04-24T20:21:22Z</dcterms:modified>
  <cp:contentStatus/>
</cp:coreProperties>
</file>